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358" r:id="rId2"/>
    <p:sldId id="4360" r:id="rId3"/>
    <p:sldId id="4365" r:id="rId4"/>
    <p:sldId id="4361" r:id="rId5"/>
    <p:sldId id="1007" r:id="rId6"/>
    <p:sldId id="592" r:id="rId7"/>
    <p:sldId id="4363" r:id="rId8"/>
    <p:sldId id="4367" r:id="rId9"/>
    <p:sldId id="4368" r:id="rId10"/>
    <p:sldId id="1017" r:id="rId11"/>
  </p:sldIdLst>
  <p:sldSz cx="12192000" cy="6858000"/>
  <p:notesSz cx="6888163" cy="10018713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5B4DDA-3FB8-4933-8DBA-15E930BD6703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7CC332E2-2653-4BFF-8104-915627EBD208}">
      <dgm:prSet phldrT="[Texto]" custT="1"/>
      <dgm:spPr/>
      <dgm:t>
        <a:bodyPr/>
        <a:lstStyle/>
        <a:p>
          <a:r>
            <a:rPr lang="es-MX" sz="1100" b="1" dirty="0"/>
            <a:t>LINEAMIENTOS Y METODOLOGÍA DEL ENTE RECTOR DE PLANIFICACIÓN NACONAL</a:t>
          </a:r>
          <a:endParaRPr lang="es-EC" sz="1100" b="1" dirty="0"/>
        </a:p>
      </dgm:t>
    </dgm:pt>
    <dgm:pt modelId="{8A1B9DFA-54D1-4C58-891F-70BE14DE288F}" type="parTrans" cxnId="{1C49DD2F-4709-4A00-91DE-3A9FC370549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4391AB13-E326-4922-8F61-9F5D142E3EA7}" type="sibTrans" cxnId="{1C49DD2F-4709-4A00-91DE-3A9FC370549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53F90615-EEA0-4F93-9A53-9EEE4482958E}">
      <dgm:prSet phldrT="[Texto]" custT="1"/>
      <dgm:spPr/>
      <dgm:t>
        <a:bodyPr/>
        <a:lstStyle/>
        <a:p>
          <a:r>
            <a:rPr lang="es-MX" sz="1100" b="1" dirty="0"/>
            <a:t>TALLERES DE LEVANTAMIENTO PRIMARIOS</a:t>
          </a:r>
          <a:endParaRPr lang="es-EC" sz="1100" b="1" dirty="0"/>
        </a:p>
      </dgm:t>
    </dgm:pt>
    <dgm:pt modelId="{25FB04D0-53C9-409B-AF15-F31A261392E9}" type="parTrans" cxnId="{3EED229F-CC39-4B75-A03D-F0C8043388E3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BD413D02-37FF-4351-BFDC-08A3A045F749}" type="sibTrans" cxnId="{3EED229F-CC39-4B75-A03D-F0C8043388E3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CFD6F7D4-2874-4BB3-996C-DB188E549D97}">
      <dgm:prSet phldrT="[Texto]" custT="1"/>
      <dgm:spPr/>
      <dgm:t>
        <a:bodyPr/>
        <a:lstStyle/>
        <a:p>
          <a:r>
            <a:rPr lang="es-MX" sz="1100" b="1" dirty="0"/>
            <a:t>TALLERES DE APROBACIÓN DE AUTORIDADES</a:t>
          </a:r>
          <a:endParaRPr lang="es-EC" sz="1100" b="1" dirty="0"/>
        </a:p>
      </dgm:t>
    </dgm:pt>
    <dgm:pt modelId="{2B73EDA2-D019-47C6-B659-8040885F16D2}" type="parTrans" cxnId="{F043F916-8EF1-4C6A-8785-30ECA2A10A17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C0AAFCFA-53B0-42B1-A48D-AB3BD6181BEE}" type="sibTrans" cxnId="{F043F916-8EF1-4C6A-8785-30ECA2A10A17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ACDDB553-380D-4967-96F4-6955C1AADF17}">
      <dgm:prSet phldrT="[Texto]" custT="1"/>
      <dgm:spPr/>
      <dgm:t>
        <a:bodyPr/>
        <a:lstStyle/>
        <a:p>
          <a:r>
            <a:rPr lang="es-MX" sz="1100" b="1" dirty="0"/>
            <a:t>EVALUACIÓN PARA NUEVA EMISIÓN</a:t>
          </a:r>
          <a:endParaRPr lang="es-EC" sz="1100" b="1" dirty="0"/>
        </a:p>
      </dgm:t>
    </dgm:pt>
    <dgm:pt modelId="{4CBB3429-6494-4200-A58E-49DF070E53FB}" type="parTrans" cxnId="{3A155BE8-306B-4846-B814-2234443A1CD2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20BA6E49-0892-4BB2-A1BD-43D9EB355779}" type="sibTrans" cxnId="{3A155BE8-306B-4846-B814-2234443A1CD2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54512573-CA83-4FDE-8A06-2DEB0B9FA940}">
      <dgm:prSet phldrT="[Texto]" custT="1"/>
      <dgm:spPr/>
      <dgm:t>
        <a:bodyPr/>
        <a:lstStyle/>
        <a:p>
          <a:r>
            <a:rPr lang="es-MX" sz="1100" b="1" dirty="0"/>
            <a:t>APROBACIÓN METODOLÓGICA DE SNP</a:t>
          </a:r>
          <a:endParaRPr lang="es-EC" sz="1100" b="1" dirty="0"/>
        </a:p>
      </dgm:t>
    </dgm:pt>
    <dgm:pt modelId="{B7BB0193-048D-48E6-9D14-E0C77779CD5D}" type="parTrans" cxnId="{33F8175D-86DA-4605-98C9-4FA531ADE846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2F3157D6-7D8E-4F22-91B7-9796341D5C61}" type="sibTrans" cxnId="{33F8175D-86DA-4605-98C9-4FA531ADE846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82FFE18F-71A3-4B2E-A03F-F0A7C9151319}">
      <dgm:prSet phldrT="[Texto]" custT="1"/>
      <dgm:spPr/>
      <dgm:t>
        <a:bodyPr/>
        <a:lstStyle/>
        <a:p>
          <a:r>
            <a:rPr lang="es-MX" sz="1100" b="1" dirty="0"/>
            <a:t>VALIDACIÓN Y REGISTRO POR PARTE DE SNP</a:t>
          </a:r>
          <a:endParaRPr lang="es-EC" sz="1100" b="1" dirty="0"/>
        </a:p>
      </dgm:t>
    </dgm:pt>
    <dgm:pt modelId="{221B6DA0-B8EF-4FB5-93AC-6853B2D380B7}" type="parTrans" cxnId="{3FE346B6-C234-4A5A-90E9-ACDA73734574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263CE3A5-B828-4386-A717-3E47A29AF6D4}" type="sibTrans" cxnId="{3FE346B6-C234-4A5A-90E9-ACDA73734574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2C456B7F-15D6-4335-B5F5-872046A2FD17}">
      <dgm:prSet phldrT="[Texto]" custT="1"/>
      <dgm:spPr/>
      <dgm:t>
        <a:bodyPr/>
        <a:lstStyle/>
        <a:p>
          <a:r>
            <a:rPr lang="es-MX" sz="1100" b="1" dirty="0"/>
            <a:t>VIGENCIA CON RESOLUCIÓN MINISTERIAL Y PUBLICACIÓN EN OM MINISTERIAL</a:t>
          </a:r>
          <a:endParaRPr lang="es-EC" sz="1100" b="1" dirty="0"/>
        </a:p>
      </dgm:t>
    </dgm:pt>
    <dgm:pt modelId="{8EB756D6-0269-4012-8F2E-FD6C84EF8BDB}" type="parTrans" cxnId="{25098DA3-E8F3-4D75-A0B9-2D29A654560F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2F65A58C-41BB-40CE-845E-A4032E59AB5C}" type="sibTrans" cxnId="{25098DA3-E8F3-4D75-A0B9-2D29A654560F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9574F0A3-1F2F-48B2-A85E-C07E57AE9DB3}">
      <dgm:prSet phldrT="[Texto]" custT="1"/>
      <dgm:spPr/>
      <dgm:t>
        <a:bodyPr/>
        <a:lstStyle/>
        <a:p>
          <a:r>
            <a:rPr lang="es-MX" sz="1100" b="1" dirty="0"/>
            <a:t>DIFUSIÓN A GABINETES SECTORIALES DE SEGURIDAD Y ESTRATÉGICO</a:t>
          </a:r>
          <a:endParaRPr lang="es-EC" sz="1100" b="1" dirty="0"/>
        </a:p>
      </dgm:t>
    </dgm:pt>
    <dgm:pt modelId="{F6A69FB3-DB29-4FEA-B9A2-5D315A6FF8FF}" type="parTrans" cxnId="{070AB911-8D05-496D-99CE-48AD2F382A04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1B584700-15BA-4157-B197-2336FBEC9A1A}" type="sibTrans" cxnId="{070AB911-8D05-496D-99CE-48AD2F382A04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4F19A05A-27A8-4E41-A0D7-5C1F1516E765}">
      <dgm:prSet phldrT="[Texto]" custT="1"/>
      <dgm:spPr/>
      <dgm:t>
        <a:bodyPr/>
        <a:lstStyle/>
        <a:p>
          <a:r>
            <a:rPr lang="es-MX" sz="1100" b="1" dirty="0"/>
            <a:t>DIFUSIÓN INTERNA PARA CONOCIMIENTO</a:t>
          </a:r>
          <a:endParaRPr lang="es-EC" sz="1100" b="1" dirty="0"/>
        </a:p>
      </dgm:t>
    </dgm:pt>
    <dgm:pt modelId="{0597555E-7C57-4A81-B6D5-00239FB7C8A6}" type="parTrans" cxnId="{C2A66DC6-18FB-4122-B400-8FD529BE4CC6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FBA393F3-F882-4D5A-8CB0-44742C07ADB2}" type="sibTrans" cxnId="{C2A66DC6-18FB-4122-B400-8FD529BE4CC6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BF20B745-01BA-45F7-8E95-585D2051F1DF}">
      <dgm:prSet phldrT="[Texto]" custT="1"/>
      <dgm:spPr/>
      <dgm:t>
        <a:bodyPr/>
        <a:lstStyle/>
        <a:p>
          <a:r>
            <a:rPr lang="es-MX" sz="1100" b="1" dirty="0"/>
            <a:t>NORMA LEGAL VIGENTE</a:t>
          </a:r>
          <a:endParaRPr lang="es-EC" sz="1100" b="1" dirty="0"/>
        </a:p>
      </dgm:t>
    </dgm:pt>
    <dgm:pt modelId="{DA5364FD-12F2-4E65-B183-762B9E7EC7C6}" type="sibTrans" cxnId="{479253C5-1A2D-44AA-AEED-77AB0E7FD9A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D0139B15-05B6-41D3-8D39-B882B8C496E1}" type="parTrans" cxnId="{479253C5-1A2D-44AA-AEED-77AB0E7FD9A1}">
      <dgm:prSet/>
      <dgm:spPr/>
      <dgm:t>
        <a:bodyPr/>
        <a:lstStyle/>
        <a:p>
          <a:endParaRPr lang="es-EC" sz="2000" b="1">
            <a:solidFill>
              <a:schemeClr val="tx1"/>
            </a:solidFill>
          </a:endParaRPr>
        </a:p>
      </dgm:t>
    </dgm:pt>
    <dgm:pt modelId="{FF52CE40-8338-45B2-B711-D8D28B13FA43}" type="pres">
      <dgm:prSet presAssocID="{435B4DDA-3FB8-4933-8DBA-15E930BD6703}" presName="Name0" presStyleCnt="0">
        <dgm:presLayoutVars>
          <dgm:dir/>
          <dgm:resizeHandles val="exact"/>
        </dgm:presLayoutVars>
      </dgm:prSet>
      <dgm:spPr/>
    </dgm:pt>
    <dgm:pt modelId="{054ECCDA-080F-42AE-AC9B-6B0A9BA4FED1}" type="pres">
      <dgm:prSet presAssocID="{435B4DDA-3FB8-4933-8DBA-15E930BD6703}" presName="cycle" presStyleCnt="0"/>
      <dgm:spPr/>
    </dgm:pt>
    <dgm:pt modelId="{4E57D7A2-713A-4A11-8AD9-72A9EBAA1254}" type="pres">
      <dgm:prSet presAssocID="{BF20B745-01BA-45F7-8E95-585D2051F1DF}" presName="nodeFirstNode" presStyleLbl="node1" presStyleIdx="0" presStyleCnt="10">
        <dgm:presLayoutVars>
          <dgm:bulletEnabled val="1"/>
        </dgm:presLayoutVars>
      </dgm:prSet>
      <dgm:spPr/>
    </dgm:pt>
    <dgm:pt modelId="{9636D60B-6BE6-43C1-A1A8-46EC3A2FB6C5}" type="pres">
      <dgm:prSet presAssocID="{DA5364FD-12F2-4E65-B183-762B9E7EC7C6}" presName="sibTransFirstNode" presStyleLbl="bgShp" presStyleIdx="0" presStyleCnt="1"/>
      <dgm:spPr/>
    </dgm:pt>
    <dgm:pt modelId="{5B9BCD3A-2280-48D1-85C3-6A3CBBA77B5A}" type="pres">
      <dgm:prSet presAssocID="{7CC332E2-2653-4BFF-8104-915627EBD208}" presName="nodeFollowingNodes" presStyleLbl="node1" presStyleIdx="1" presStyleCnt="10">
        <dgm:presLayoutVars>
          <dgm:bulletEnabled val="1"/>
        </dgm:presLayoutVars>
      </dgm:prSet>
      <dgm:spPr/>
    </dgm:pt>
    <dgm:pt modelId="{19636652-0779-4DA3-985D-E7A0FEA4A6C6}" type="pres">
      <dgm:prSet presAssocID="{53F90615-EEA0-4F93-9A53-9EEE4482958E}" presName="nodeFollowingNodes" presStyleLbl="node1" presStyleIdx="2" presStyleCnt="10">
        <dgm:presLayoutVars>
          <dgm:bulletEnabled val="1"/>
        </dgm:presLayoutVars>
      </dgm:prSet>
      <dgm:spPr/>
    </dgm:pt>
    <dgm:pt modelId="{BB3FD780-02E0-452C-8585-2931E15FB8D3}" type="pres">
      <dgm:prSet presAssocID="{CFD6F7D4-2874-4BB3-996C-DB188E549D97}" presName="nodeFollowingNodes" presStyleLbl="node1" presStyleIdx="3" presStyleCnt="10">
        <dgm:presLayoutVars>
          <dgm:bulletEnabled val="1"/>
        </dgm:presLayoutVars>
      </dgm:prSet>
      <dgm:spPr/>
    </dgm:pt>
    <dgm:pt modelId="{6DD7320E-200F-4C81-8044-BC0D51B8749F}" type="pres">
      <dgm:prSet presAssocID="{54512573-CA83-4FDE-8A06-2DEB0B9FA940}" presName="nodeFollowingNodes" presStyleLbl="node1" presStyleIdx="4" presStyleCnt="10">
        <dgm:presLayoutVars>
          <dgm:bulletEnabled val="1"/>
        </dgm:presLayoutVars>
      </dgm:prSet>
      <dgm:spPr/>
    </dgm:pt>
    <dgm:pt modelId="{BC1CE88C-74E2-4E07-A9C2-C3163B0586A6}" type="pres">
      <dgm:prSet presAssocID="{2C456B7F-15D6-4335-B5F5-872046A2FD17}" presName="nodeFollowingNodes" presStyleLbl="node1" presStyleIdx="5" presStyleCnt="10">
        <dgm:presLayoutVars>
          <dgm:bulletEnabled val="1"/>
        </dgm:presLayoutVars>
      </dgm:prSet>
      <dgm:spPr/>
    </dgm:pt>
    <dgm:pt modelId="{56B4C34F-ED69-4754-9083-C2C0FF32346C}" type="pres">
      <dgm:prSet presAssocID="{82FFE18F-71A3-4B2E-A03F-F0A7C9151319}" presName="nodeFollowingNodes" presStyleLbl="node1" presStyleIdx="6" presStyleCnt="10">
        <dgm:presLayoutVars>
          <dgm:bulletEnabled val="1"/>
        </dgm:presLayoutVars>
      </dgm:prSet>
      <dgm:spPr/>
    </dgm:pt>
    <dgm:pt modelId="{6AD62912-AA82-4772-88A2-AA0DFAD94E83}" type="pres">
      <dgm:prSet presAssocID="{9574F0A3-1F2F-48B2-A85E-C07E57AE9DB3}" presName="nodeFollowingNodes" presStyleLbl="node1" presStyleIdx="7" presStyleCnt="10">
        <dgm:presLayoutVars>
          <dgm:bulletEnabled val="1"/>
        </dgm:presLayoutVars>
      </dgm:prSet>
      <dgm:spPr/>
    </dgm:pt>
    <dgm:pt modelId="{B4A6379E-3642-4E95-AAA9-8601FEF5C676}" type="pres">
      <dgm:prSet presAssocID="{4F19A05A-27A8-4E41-A0D7-5C1F1516E765}" presName="nodeFollowingNodes" presStyleLbl="node1" presStyleIdx="8" presStyleCnt="10">
        <dgm:presLayoutVars>
          <dgm:bulletEnabled val="1"/>
        </dgm:presLayoutVars>
      </dgm:prSet>
      <dgm:spPr/>
    </dgm:pt>
    <dgm:pt modelId="{890DC88B-67D9-4B97-BED0-3DE2DE8CF09C}" type="pres">
      <dgm:prSet presAssocID="{ACDDB553-380D-4967-96F4-6955C1AADF17}" presName="nodeFollowingNodes" presStyleLbl="node1" presStyleIdx="9" presStyleCnt="10">
        <dgm:presLayoutVars>
          <dgm:bulletEnabled val="1"/>
        </dgm:presLayoutVars>
      </dgm:prSet>
      <dgm:spPr/>
    </dgm:pt>
  </dgm:ptLst>
  <dgm:cxnLst>
    <dgm:cxn modelId="{273A6F00-C0D7-4A41-8A25-003DB86795E5}" type="presOf" srcId="{7CC332E2-2653-4BFF-8104-915627EBD208}" destId="{5B9BCD3A-2280-48D1-85C3-6A3CBBA77B5A}" srcOrd="0" destOrd="0" presId="urn:microsoft.com/office/officeart/2005/8/layout/cycle3"/>
    <dgm:cxn modelId="{070AB911-8D05-496D-99CE-48AD2F382A04}" srcId="{435B4DDA-3FB8-4933-8DBA-15E930BD6703}" destId="{9574F0A3-1F2F-48B2-A85E-C07E57AE9DB3}" srcOrd="7" destOrd="0" parTransId="{F6A69FB3-DB29-4FEA-B9A2-5D315A6FF8FF}" sibTransId="{1B584700-15BA-4157-B197-2336FBEC9A1A}"/>
    <dgm:cxn modelId="{F043F916-8EF1-4C6A-8785-30ECA2A10A17}" srcId="{435B4DDA-3FB8-4933-8DBA-15E930BD6703}" destId="{CFD6F7D4-2874-4BB3-996C-DB188E549D97}" srcOrd="3" destOrd="0" parTransId="{2B73EDA2-D019-47C6-B659-8040885F16D2}" sibTransId="{C0AAFCFA-53B0-42B1-A48D-AB3BD6181BEE}"/>
    <dgm:cxn modelId="{F91BF91E-0E82-4274-A632-E957E7608CE1}" type="presOf" srcId="{53F90615-EEA0-4F93-9A53-9EEE4482958E}" destId="{19636652-0779-4DA3-985D-E7A0FEA4A6C6}" srcOrd="0" destOrd="0" presId="urn:microsoft.com/office/officeart/2005/8/layout/cycle3"/>
    <dgm:cxn modelId="{39FD3923-B195-4785-B4BA-A566A1105898}" type="presOf" srcId="{54512573-CA83-4FDE-8A06-2DEB0B9FA940}" destId="{6DD7320E-200F-4C81-8044-BC0D51B8749F}" srcOrd="0" destOrd="0" presId="urn:microsoft.com/office/officeart/2005/8/layout/cycle3"/>
    <dgm:cxn modelId="{1C49DD2F-4709-4A00-91DE-3A9FC3705491}" srcId="{435B4DDA-3FB8-4933-8DBA-15E930BD6703}" destId="{7CC332E2-2653-4BFF-8104-915627EBD208}" srcOrd="1" destOrd="0" parTransId="{8A1B9DFA-54D1-4C58-891F-70BE14DE288F}" sibTransId="{4391AB13-E326-4922-8F61-9F5D142E3EA7}"/>
    <dgm:cxn modelId="{9F0D7133-EC0A-4D59-89C7-50E446F38B89}" type="presOf" srcId="{DA5364FD-12F2-4E65-B183-762B9E7EC7C6}" destId="{9636D60B-6BE6-43C1-A1A8-46EC3A2FB6C5}" srcOrd="0" destOrd="0" presId="urn:microsoft.com/office/officeart/2005/8/layout/cycle3"/>
    <dgm:cxn modelId="{33F8175D-86DA-4605-98C9-4FA531ADE846}" srcId="{435B4DDA-3FB8-4933-8DBA-15E930BD6703}" destId="{54512573-CA83-4FDE-8A06-2DEB0B9FA940}" srcOrd="4" destOrd="0" parTransId="{B7BB0193-048D-48E6-9D14-E0C77779CD5D}" sibTransId="{2F3157D6-7D8E-4F22-91B7-9796341D5C61}"/>
    <dgm:cxn modelId="{9E83704F-506B-4103-9FD1-EA2949B24CC4}" type="presOf" srcId="{82FFE18F-71A3-4B2E-A03F-F0A7C9151319}" destId="{56B4C34F-ED69-4754-9083-C2C0FF32346C}" srcOrd="0" destOrd="0" presId="urn:microsoft.com/office/officeart/2005/8/layout/cycle3"/>
    <dgm:cxn modelId="{DE68FE77-854F-4675-AC3A-6E5967B63909}" type="presOf" srcId="{2C456B7F-15D6-4335-B5F5-872046A2FD17}" destId="{BC1CE88C-74E2-4E07-A9C2-C3163B0586A6}" srcOrd="0" destOrd="0" presId="urn:microsoft.com/office/officeart/2005/8/layout/cycle3"/>
    <dgm:cxn modelId="{4663908C-62DD-49C2-BF71-D7C6685A6B48}" type="presOf" srcId="{435B4DDA-3FB8-4933-8DBA-15E930BD6703}" destId="{FF52CE40-8338-45B2-B711-D8D28B13FA43}" srcOrd="0" destOrd="0" presId="urn:microsoft.com/office/officeart/2005/8/layout/cycle3"/>
    <dgm:cxn modelId="{7FD48C99-0A91-4E0E-B6E7-CB27BCC0326A}" type="presOf" srcId="{ACDDB553-380D-4967-96F4-6955C1AADF17}" destId="{890DC88B-67D9-4B97-BED0-3DE2DE8CF09C}" srcOrd="0" destOrd="0" presId="urn:microsoft.com/office/officeart/2005/8/layout/cycle3"/>
    <dgm:cxn modelId="{3EED229F-CC39-4B75-A03D-F0C8043388E3}" srcId="{435B4DDA-3FB8-4933-8DBA-15E930BD6703}" destId="{53F90615-EEA0-4F93-9A53-9EEE4482958E}" srcOrd="2" destOrd="0" parTransId="{25FB04D0-53C9-409B-AF15-F31A261392E9}" sibTransId="{BD413D02-37FF-4351-BFDC-08A3A045F749}"/>
    <dgm:cxn modelId="{25098DA3-E8F3-4D75-A0B9-2D29A654560F}" srcId="{435B4DDA-3FB8-4933-8DBA-15E930BD6703}" destId="{2C456B7F-15D6-4335-B5F5-872046A2FD17}" srcOrd="5" destOrd="0" parTransId="{8EB756D6-0269-4012-8F2E-FD6C84EF8BDB}" sibTransId="{2F65A58C-41BB-40CE-845E-A4032E59AB5C}"/>
    <dgm:cxn modelId="{3FE346B6-C234-4A5A-90E9-ACDA73734574}" srcId="{435B4DDA-3FB8-4933-8DBA-15E930BD6703}" destId="{82FFE18F-71A3-4B2E-A03F-F0A7C9151319}" srcOrd="6" destOrd="0" parTransId="{221B6DA0-B8EF-4FB5-93AC-6853B2D380B7}" sibTransId="{263CE3A5-B828-4386-A717-3E47A29AF6D4}"/>
    <dgm:cxn modelId="{C5F59ABB-4F50-4BBA-9665-F54FB3E8B1E0}" type="presOf" srcId="{BF20B745-01BA-45F7-8E95-585D2051F1DF}" destId="{4E57D7A2-713A-4A11-8AD9-72A9EBAA1254}" srcOrd="0" destOrd="0" presId="urn:microsoft.com/office/officeart/2005/8/layout/cycle3"/>
    <dgm:cxn modelId="{479253C5-1A2D-44AA-AEED-77AB0E7FD9A1}" srcId="{435B4DDA-3FB8-4933-8DBA-15E930BD6703}" destId="{BF20B745-01BA-45F7-8E95-585D2051F1DF}" srcOrd="0" destOrd="0" parTransId="{D0139B15-05B6-41D3-8D39-B882B8C496E1}" sibTransId="{DA5364FD-12F2-4E65-B183-762B9E7EC7C6}"/>
    <dgm:cxn modelId="{C2A66DC6-18FB-4122-B400-8FD529BE4CC6}" srcId="{435B4DDA-3FB8-4933-8DBA-15E930BD6703}" destId="{4F19A05A-27A8-4E41-A0D7-5C1F1516E765}" srcOrd="8" destOrd="0" parTransId="{0597555E-7C57-4A81-B6D5-00239FB7C8A6}" sibTransId="{FBA393F3-F882-4D5A-8CB0-44742C07ADB2}"/>
    <dgm:cxn modelId="{C387CDD6-29C0-4CCC-B7C7-BC8E050002A1}" type="presOf" srcId="{4F19A05A-27A8-4E41-A0D7-5C1F1516E765}" destId="{B4A6379E-3642-4E95-AAA9-8601FEF5C676}" srcOrd="0" destOrd="0" presId="urn:microsoft.com/office/officeart/2005/8/layout/cycle3"/>
    <dgm:cxn modelId="{16B421E7-705D-40B0-84D7-4E5B6282BAB6}" type="presOf" srcId="{9574F0A3-1F2F-48B2-A85E-C07E57AE9DB3}" destId="{6AD62912-AA82-4772-88A2-AA0DFAD94E83}" srcOrd="0" destOrd="0" presId="urn:microsoft.com/office/officeart/2005/8/layout/cycle3"/>
    <dgm:cxn modelId="{3A155BE8-306B-4846-B814-2234443A1CD2}" srcId="{435B4DDA-3FB8-4933-8DBA-15E930BD6703}" destId="{ACDDB553-380D-4967-96F4-6955C1AADF17}" srcOrd="9" destOrd="0" parTransId="{4CBB3429-6494-4200-A58E-49DF070E53FB}" sibTransId="{20BA6E49-0892-4BB2-A1BD-43D9EB355779}"/>
    <dgm:cxn modelId="{AB1CD3FD-0656-454A-B13A-E8F8B02F381C}" type="presOf" srcId="{CFD6F7D4-2874-4BB3-996C-DB188E549D97}" destId="{BB3FD780-02E0-452C-8585-2931E15FB8D3}" srcOrd="0" destOrd="0" presId="urn:microsoft.com/office/officeart/2005/8/layout/cycle3"/>
    <dgm:cxn modelId="{EB6A5F05-208F-4E40-B098-E35F483B1B06}" type="presParOf" srcId="{FF52CE40-8338-45B2-B711-D8D28B13FA43}" destId="{054ECCDA-080F-42AE-AC9B-6B0A9BA4FED1}" srcOrd="0" destOrd="0" presId="urn:microsoft.com/office/officeart/2005/8/layout/cycle3"/>
    <dgm:cxn modelId="{D3BCBB94-1FA0-46C3-92F6-C00A916489B1}" type="presParOf" srcId="{054ECCDA-080F-42AE-AC9B-6B0A9BA4FED1}" destId="{4E57D7A2-713A-4A11-8AD9-72A9EBAA1254}" srcOrd="0" destOrd="0" presId="urn:microsoft.com/office/officeart/2005/8/layout/cycle3"/>
    <dgm:cxn modelId="{DA92AC52-BA4F-4EE4-B7DE-37D89510F936}" type="presParOf" srcId="{054ECCDA-080F-42AE-AC9B-6B0A9BA4FED1}" destId="{9636D60B-6BE6-43C1-A1A8-46EC3A2FB6C5}" srcOrd="1" destOrd="0" presId="urn:microsoft.com/office/officeart/2005/8/layout/cycle3"/>
    <dgm:cxn modelId="{A69B9E6F-1F84-4F5B-B8B2-71ABE708A325}" type="presParOf" srcId="{054ECCDA-080F-42AE-AC9B-6B0A9BA4FED1}" destId="{5B9BCD3A-2280-48D1-85C3-6A3CBBA77B5A}" srcOrd="2" destOrd="0" presId="urn:microsoft.com/office/officeart/2005/8/layout/cycle3"/>
    <dgm:cxn modelId="{2B16A8CB-B866-4363-9E2D-D6E1AFFBBA8E}" type="presParOf" srcId="{054ECCDA-080F-42AE-AC9B-6B0A9BA4FED1}" destId="{19636652-0779-4DA3-985D-E7A0FEA4A6C6}" srcOrd="3" destOrd="0" presId="urn:microsoft.com/office/officeart/2005/8/layout/cycle3"/>
    <dgm:cxn modelId="{DF3AC591-E081-47AE-85B3-13DDF1D5B098}" type="presParOf" srcId="{054ECCDA-080F-42AE-AC9B-6B0A9BA4FED1}" destId="{BB3FD780-02E0-452C-8585-2931E15FB8D3}" srcOrd="4" destOrd="0" presId="urn:microsoft.com/office/officeart/2005/8/layout/cycle3"/>
    <dgm:cxn modelId="{1D4864BB-43A7-4057-AB6A-8621BEF55A6F}" type="presParOf" srcId="{054ECCDA-080F-42AE-AC9B-6B0A9BA4FED1}" destId="{6DD7320E-200F-4C81-8044-BC0D51B8749F}" srcOrd="5" destOrd="0" presId="urn:microsoft.com/office/officeart/2005/8/layout/cycle3"/>
    <dgm:cxn modelId="{B536E86A-C0D7-40D7-829D-E8852A862F50}" type="presParOf" srcId="{054ECCDA-080F-42AE-AC9B-6B0A9BA4FED1}" destId="{BC1CE88C-74E2-4E07-A9C2-C3163B0586A6}" srcOrd="6" destOrd="0" presId="urn:microsoft.com/office/officeart/2005/8/layout/cycle3"/>
    <dgm:cxn modelId="{CFD651D8-B3C6-4958-86BD-ED10A88BB4F4}" type="presParOf" srcId="{054ECCDA-080F-42AE-AC9B-6B0A9BA4FED1}" destId="{56B4C34F-ED69-4754-9083-C2C0FF32346C}" srcOrd="7" destOrd="0" presId="urn:microsoft.com/office/officeart/2005/8/layout/cycle3"/>
    <dgm:cxn modelId="{D8E58633-1A2E-4E6A-8A1A-204BE2E18961}" type="presParOf" srcId="{054ECCDA-080F-42AE-AC9B-6B0A9BA4FED1}" destId="{6AD62912-AA82-4772-88A2-AA0DFAD94E83}" srcOrd="8" destOrd="0" presId="urn:microsoft.com/office/officeart/2005/8/layout/cycle3"/>
    <dgm:cxn modelId="{65E172AA-4E0D-4849-87A6-0F5F51D94444}" type="presParOf" srcId="{054ECCDA-080F-42AE-AC9B-6B0A9BA4FED1}" destId="{B4A6379E-3642-4E95-AAA9-8601FEF5C676}" srcOrd="9" destOrd="0" presId="urn:microsoft.com/office/officeart/2005/8/layout/cycle3"/>
    <dgm:cxn modelId="{E58C75C6-307A-479E-8C3D-8EA92DF25863}" type="presParOf" srcId="{054ECCDA-080F-42AE-AC9B-6B0A9BA4FED1}" destId="{890DC88B-67D9-4B97-BED0-3DE2DE8CF09C}" srcOrd="10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6D60B-6BE6-43C1-A1A8-46EC3A2FB6C5}">
      <dsp:nvSpPr>
        <dsp:cNvPr id="0" name=""/>
        <dsp:cNvSpPr/>
      </dsp:nvSpPr>
      <dsp:spPr>
        <a:xfrm>
          <a:off x="1740949" y="-79216"/>
          <a:ext cx="6374992" cy="6374992"/>
        </a:xfrm>
        <a:prstGeom prst="circularArrow">
          <a:avLst>
            <a:gd name="adj1" fmla="val 5544"/>
            <a:gd name="adj2" fmla="val 330680"/>
            <a:gd name="adj3" fmla="val 14842358"/>
            <a:gd name="adj4" fmla="val 16765376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7D7A2-713A-4A11-8AD9-72A9EBAA1254}">
      <dsp:nvSpPr>
        <dsp:cNvPr id="0" name=""/>
        <dsp:cNvSpPr/>
      </dsp:nvSpPr>
      <dsp:spPr>
        <a:xfrm>
          <a:off x="4169205" y="5221"/>
          <a:ext cx="1518481" cy="75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NORMA LEGAL VIGENTE</a:t>
          </a:r>
          <a:endParaRPr lang="es-EC" sz="1100" b="1" kern="1200" dirty="0"/>
        </a:p>
      </dsp:txBody>
      <dsp:txXfrm>
        <a:off x="4206268" y="42284"/>
        <a:ext cx="1444355" cy="685114"/>
      </dsp:txXfrm>
    </dsp:sp>
    <dsp:sp modelId="{5B9BCD3A-2280-48D1-85C3-6A3CBBA77B5A}">
      <dsp:nvSpPr>
        <dsp:cNvPr id="0" name=""/>
        <dsp:cNvSpPr/>
      </dsp:nvSpPr>
      <dsp:spPr>
        <a:xfrm>
          <a:off x="5767127" y="524418"/>
          <a:ext cx="1518481" cy="75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LINEAMIENTOS Y METODOLOGÍA DEL ENTE RECTOR DE PLANIFICACIÓN NACONAL</a:t>
          </a:r>
          <a:endParaRPr lang="es-EC" sz="1100" b="1" kern="1200" dirty="0"/>
        </a:p>
      </dsp:txBody>
      <dsp:txXfrm>
        <a:off x="5804190" y="561481"/>
        <a:ext cx="1444355" cy="685114"/>
      </dsp:txXfrm>
    </dsp:sp>
    <dsp:sp modelId="{19636652-0779-4DA3-985D-E7A0FEA4A6C6}">
      <dsp:nvSpPr>
        <dsp:cNvPr id="0" name=""/>
        <dsp:cNvSpPr/>
      </dsp:nvSpPr>
      <dsp:spPr>
        <a:xfrm>
          <a:off x="6754697" y="1883691"/>
          <a:ext cx="1518481" cy="75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TALLERES DE LEVANTAMIENTO PRIMARIOS</a:t>
          </a:r>
          <a:endParaRPr lang="es-EC" sz="1100" b="1" kern="1200" dirty="0"/>
        </a:p>
      </dsp:txBody>
      <dsp:txXfrm>
        <a:off x="6791760" y="1920754"/>
        <a:ext cx="1444355" cy="685114"/>
      </dsp:txXfrm>
    </dsp:sp>
    <dsp:sp modelId="{BB3FD780-02E0-452C-8585-2931E15FB8D3}">
      <dsp:nvSpPr>
        <dsp:cNvPr id="0" name=""/>
        <dsp:cNvSpPr/>
      </dsp:nvSpPr>
      <dsp:spPr>
        <a:xfrm>
          <a:off x="6754697" y="3563845"/>
          <a:ext cx="1518481" cy="75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TALLERES DE APROBACIÓN DE AUTORIDADES</a:t>
          </a:r>
          <a:endParaRPr lang="es-EC" sz="1100" b="1" kern="1200" dirty="0"/>
        </a:p>
      </dsp:txBody>
      <dsp:txXfrm>
        <a:off x="6791760" y="3600908"/>
        <a:ext cx="1444355" cy="685114"/>
      </dsp:txXfrm>
    </dsp:sp>
    <dsp:sp modelId="{6DD7320E-200F-4C81-8044-BC0D51B8749F}">
      <dsp:nvSpPr>
        <dsp:cNvPr id="0" name=""/>
        <dsp:cNvSpPr/>
      </dsp:nvSpPr>
      <dsp:spPr>
        <a:xfrm>
          <a:off x="5767127" y="4923119"/>
          <a:ext cx="1518481" cy="75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APROBACIÓN METODOLÓGICA DE SNP</a:t>
          </a:r>
          <a:endParaRPr lang="es-EC" sz="1100" b="1" kern="1200" dirty="0"/>
        </a:p>
      </dsp:txBody>
      <dsp:txXfrm>
        <a:off x="5804190" y="4960182"/>
        <a:ext cx="1444355" cy="685114"/>
      </dsp:txXfrm>
    </dsp:sp>
    <dsp:sp modelId="{BC1CE88C-74E2-4E07-A9C2-C3163B0586A6}">
      <dsp:nvSpPr>
        <dsp:cNvPr id="0" name=""/>
        <dsp:cNvSpPr/>
      </dsp:nvSpPr>
      <dsp:spPr>
        <a:xfrm>
          <a:off x="4169205" y="5442315"/>
          <a:ext cx="1518481" cy="75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VIGENCIA CON RESOLUCIÓN MINISTERIAL Y PUBLICACIÓN EN OM MINISTERIAL</a:t>
          </a:r>
          <a:endParaRPr lang="es-EC" sz="1100" b="1" kern="1200" dirty="0"/>
        </a:p>
      </dsp:txBody>
      <dsp:txXfrm>
        <a:off x="4206268" y="5479378"/>
        <a:ext cx="1444355" cy="685114"/>
      </dsp:txXfrm>
    </dsp:sp>
    <dsp:sp modelId="{56B4C34F-ED69-4754-9083-C2C0FF32346C}">
      <dsp:nvSpPr>
        <dsp:cNvPr id="0" name=""/>
        <dsp:cNvSpPr/>
      </dsp:nvSpPr>
      <dsp:spPr>
        <a:xfrm>
          <a:off x="2571283" y="4923119"/>
          <a:ext cx="1518481" cy="75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VALIDACIÓN Y REGISTRO POR PARTE DE SNP</a:t>
          </a:r>
          <a:endParaRPr lang="es-EC" sz="1100" b="1" kern="1200" dirty="0"/>
        </a:p>
      </dsp:txBody>
      <dsp:txXfrm>
        <a:off x="2608346" y="4960182"/>
        <a:ext cx="1444355" cy="685114"/>
      </dsp:txXfrm>
    </dsp:sp>
    <dsp:sp modelId="{6AD62912-AA82-4772-88A2-AA0DFAD94E83}">
      <dsp:nvSpPr>
        <dsp:cNvPr id="0" name=""/>
        <dsp:cNvSpPr/>
      </dsp:nvSpPr>
      <dsp:spPr>
        <a:xfrm>
          <a:off x="1583713" y="3563845"/>
          <a:ext cx="1518481" cy="75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DIFUSIÓN A GABINETES SECTORIALES DE SEGURIDAD Y ESTRATÉGICO</a:t>
          </a:r>
          <a:endParaRPr lang="es-EC" sz="1100" b="1" kern="1200" dirty="0"/>
        </a:p>
      </dsp:txBody>
      <dsp:txXfrm>
        <a:off x="1620776" y="3600908"/>
        <a:ext cx="1444355" cy="685114"/>
      </dsp:txXfrm>
    </dsp:sp>
    <dsp:sp modelId="{B4A6379E-3642-4E95-AAA9-8601FEF5C676}">
      <dsp:nvSpPr>
        <dsp:cNvPr id="0" name=""/>
        <dsp:cNvSpPr/>
      </dsp:nvSpPr>
      <dsp:spPr>
        <a:xfrm>
          <a:off x="1583713" y="1883691"/>
          <a:ext cx="1518481" cy="75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DIFUSIÓN INTERNA PARA CONOCIMIENTO</a:t>
          </a:r>
          <a:endParaRPr lang="es-EC" sz="1100" b="1" kern="1200" dirty="0"/>
        </a:p>
      </dsp:txBody>
      <dsp:txXfrm>
        <a:off x="1620776" y="1920754"/>
        <a:ext cx="1444355" cy="685114"/>
      </dsp:txXfrm>
    </dsp:sp>
    <dsp:sp modelId="{890DC88B-67D9-4B97-BED0-3DE2DE8CF09C}">
      <dsp:nvSpPr>
        <dsp:cNvPr id="0" name=""/>
        <dsp:cNvSpPr/>
      </dsp:nvSpPr>
      <dsp:spPr>
        <a:xfrm>
          <a:off x="2571283" y="524418"/>
          <a:ext cx="1518481" cy="7592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100" b="1" kern="1200" dirty="0"/>
            <a:t>EVALUACIÓN PARA NUEVA EMISIÓN</a:t>
          </a:r>
          <a:endParaRPr lang="es-EC" sz="1100" b="1" kern="1200" dirty="0"/>
        </a:p>
      </dsp:txBody>
      <dsp:txXfrm>
        <a:off x="2608346" y="561481"/>
        <a:ext cx="1444355" cy="68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3D622-0090-48D6-AE1C-0C301B41735D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3C85E-F1BB-483E-8B6B-1E59867BA5A0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38453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2DEC6DE-3489-4C27-9357-6B56C6F2102B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A028DFB6-D274-489D-8651-3AA026126A2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25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spcFirstLastPara="1" wrap="square" lIns="96591" tIns="48282" rIns="96591" bIns="48282" anchor="t" anchorCtr="0">
            <a:noAutofit/>
          </a:bodyPr>
          <a:lstStyle/>
          <a:p>
            <a:endParaRPr/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286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6123C-E96D-DF96-E2DB-6800F7D0A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C0C02-473F-F955-C6CA-DADDC2877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8F41AB-5561-6F08-19E5-8C170951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F995-D37C-78E5-9AE4-A61DAE84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A9BC0A-10BF-77B2-3047-4D38BFF6C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711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E9D6F-6F74-35E6-5CB3-E3539F32C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7221518-F601-79D4-B5FE-28D1C0CF20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F9D061-5D4B-2086-7944-65356F695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A977B8-D464-6848-4F4D-235BCF5F4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3D86BE-D056-C8D8-A3A8-9C0098BAB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454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66176F-E509-2EDE-9E0B-7191337CBE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3B7C25-FA0E-C1E0-A76C-78E1471E5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684C5-C6E0-1147-28CE-FF25F10F1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9E462C-E78A-C978-1249-2C01A75F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76FDEF-C242-E854-DD65-F8C68662C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001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4340A-3DF2-FEA6-3EA8-9E145EE1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FC283F-FCD4-437D-B8E9-FCC3A841B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D2E67D-A739-8DAB-17BC-FF7BE3C6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49CA7BD-6B79-68EE-FBCA-8A21993B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D6186-6B06-5D71-78FD-7BD7B298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929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A526D4-AA93-CEFF-9159-A594F5566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CDB98E5-E4A9-A7D6-91E6-FE01E38F3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570560-DAC3-3E41-90ED-80660925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B8A28B-ABD2-62D5-7586-40BACA454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378F20-465E-8BB7-BDC2-35E4CFF8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95329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74FC36-1360-894D-B097-94E70B814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F0F646-545D-3688-AED6-644D9E335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A7646-3CAC-ABC2-EC2C-B36AFB417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53C438-561A-44BB-3969-BE5A8417D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940F81-11D3-F252-337A-257250BE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D5999A-D5D4-FB62-673E-493F5AC8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334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13DDCD-93E0-333F-8CF5-1A5031091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9D7D24-2F99-2737-8D0B-BA2C225C4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0E69FB-C23C-A179-A5EC-B1D269A8C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1B5E54-5879-AAB7-E9D6-60AA48441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54BDF-2C59-848F-45AF-F8256DCECD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BAD3271-698A-F0D5-713F-1E7079294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07322B-3EE8-D89F-56EC-D2DAD860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F7496D5-8032-C293-B782-E6CF89E8B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4039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689F0-DA63-4858-C993-EB3E24778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AB431E-616C-F8ED-2381-1E84FD33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0AE82AD-8F2A-0116-A04F-22903260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828DD41-3EE6-189E-16D2-882AF88F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6470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D24DB91-57C8-CDBC-1396-50DE1EDA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E829FB4-6D73-9A2D-C46D-04E8611DC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D82A6B-6A00-E258-1AF6-A6E75E534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499642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745814-1BB8-EC68-70DD-9E268CBF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18BEEF-EE4F-1212-D6C8-17B5A2BD2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19B5F5-79A0-5A86-DA74-14E07907F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4675D9-801E-965D-F948-602F7B9AF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906F76-B42B-F502-E997-95A3706B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91F365-0C5A-C279-29B5-B10A5872D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9278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B7F48-F1BD-A246-BA98-4A8D1D051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2DA5D9-7AB4-94F3-F96F-AB1FB67E5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BA1382-4421-783A-2123-4FBF5C49F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34821B-2DFF-61B9-E47A-71C13343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A3A94A-37F4-6FD8-056E-0FB107A6F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A5B93D-4EA5-4C9F-65DC-9091CCD6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888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D29146-1D2A-1011-7541-B2E92D909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0FA2A3-D88E-E45A-BC4F-F30143EBE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D0A2DD-AF2F-366D-3178-50D387FB7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98D1-3A05-40E6-9340-7E355C12E70C}" type="datetimeFigureOut">
              <a:rPr lang="es-EC" smtClean="0"/>
              <a:t>4/7/2023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67885-6755-5030-AB81-5E4EADC561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CB9697-3D8E-387C-E58A-FBD5842321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A1B4C-823E-430F-9DE1-8EEAE9F325AF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933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3 Arco"/>
          <p:cNvSpPr/>
          <p:nvPr/>
        </p:nvSpPr>
        <p:spPr>
          <a:xfrm>
            <a:off x="-1375005" y="1429300"/>
            <a:ext cx="4407413" cy="4261541"/>
          </a:xfrm>
          <a:prstGeom prst="arc">
            <a:avLst>
              <a:gd name="adj1" fmla="val 16200000"/>
              <a:gd name="adj2" fmla="val 5430979"/>
            </a:avLst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25 Elipse"/>
          <p:cNvSpPr/>
          <p:nvPr/>
        </p:nvSpPr>
        <p:spPr>
          <a:xfrm rot="10800000" flipV="1">
            <a:off x="2466600" y="1721115"/>
            <a:ext cx="252000" cy="252000"/>
          </a:xfrm>
          <a:prstGeom prst="ellipse">
            <a:avLst/>
          </a:prstGeom>
          <a:solidFill>
            <a:schemeClr val="accent1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2159801" y="187985"/>
            <a:ext cx="7976855" cy="797774"/>
          </a:xfrm>
          <a:custGeom>
            <a:avLst/>
            <a:gdLst>
              <a:gd name="connsiteX0" fmla="*/ 0 w 4921383"/>
              <a:gd name="connsiteY0" fmla="*/ 0 h 360040"/>
              <a:gd name="connsiteX1" fmla="*/ 4921383 w 4921383"/>
              <a:gd name="connsiteY1" fmla="*/ 0 h 360040"/>
              <a:gd name="connsiteX2" fmla="*/ 4921383 w 4921383"/>
              <a:gd name="connsiteY2" fmla="*/ 360040 h 360040"/>
              <a:gd name="connsiteX3" fmla="*/ 0 w 4921383"/>
              <a:gd name="connsiteY3" fmla="*/ 360040 h 360040"/>
              <a:gd name="connsiteX4" fmla="*/ 0 w 4921383"/>
              <a:gd name="connsiteY4" fmla="*/ 0 h 360040"/>
              <a:gd name="connsiteX0" fmla="*/ 142875 w 4921383"/>
              <a:gd name="connsiteY0" fmla="*/ 4763 h 360040"/>
              <a:gd name="connsiteX1" fmla="*/ 4921383 w 4921383"/>
              <a:gd name="connsiteY1" fmla="*/ 0 h 360040"/>
              <a:gd name="connsiteX2" fmla="*/ 4921383 w 4921383"/>
              <a:gd name="connsiteY2" fmla="*/ 360040 h 360040"/>
              <a:gd name="connsiteX3" fmla="*/ 0 w 4921383"/>
              <a:gd name="connsiteY3" fmla="*/ 360040 h 360040"/>
              <a:gd name="connsiteX4" fmla="*/ 142875 w 4921383"/>
              <a:gd name="connsiteY4" fmla="*/ 4763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383" h="360040">
                <a:moveTo>
                  <a:pt x="142875" y="4763"/>
                </a:moveTo>
                <a:lnTo>
                  <a:pt x="4921383" y="0"/>
                </a:lnTo>
                <a:lnTo>
                  <a:pt x="4921383" y="360040"/>
                </a:lnTo>
                <a:lnTo>
                  <a:pt x="0" y="360040"/>
                </a:lnTo>
                <a:lnTo>
                  <a:pt x="142875" y="4763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3600" b="1" dirty="0">
                <a:solidFill>
                  <a:srgbClr val="002060"/>
                </a:solidFill>
                <a:latin typeface="arial" panose="020B0604020202020204" pitchFamily="34" charset="0"/>
                <a:sym typeface="Arial"/>
              </a:rPr>
              <a:t>INDICE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8" name="32 Rectángulo"/>
          <p:cNvSpPr/>
          <p:nvPr/>
        </p:nvSpPr>
        <p:spPr>
          <a:xfrm>
            <a:off x="3159091" y="1616283"/>
            <a:ext cx="78196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  <a:sym typeface="Arial"/>
              </a:rPr>
              <a:t>1. HITOS PROGRAMA GENERAL</a:t>
            </a: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9" name="33 Rectángulo"/>
          <p:cNvSpPr/>
          <p:nvPr/>
        </p:nvSpPr>
        <p:spPr>
          <a:xfrm>
            <a:off x="3537779" y="3583680"/>
            <a:ext cx="66985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s-ES_tradnl" sz="2400" b="1" kern="0" dirty="0">
                <a:solidFill>
                  <a:srgbClr val="000000"/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  <a:sym typeface="Arial"/>
              </a:rPr>
              <a:t>METODOLOGÍA</a:t>
            </a:r>
            <a:r>
              <a: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DEL MOU</a:t>
            </a:r>
            <a:endParaRPr kumimoji="0" lang="es-ES_tradnl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15 Rectángulo"/>
          <p:cNvSpPr/>
          <p:nvPr/>
        </p:nvSpPr>
        <p:spPr>
          <a:xfrm>
            <a:off x="3458310" y="2417179"/>
            <a:ext cx="8045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_tradnl" sz="2400" b="1" kern="0" dirty="0">
                <a:solidFill>
                  <a:srgbClr val="000000"/>
                </a:solidFill>
                <a:latin typeface="Arial" panose="020B0604020202020204" pitchFamily="34" charset="0"/>
                <a:ea typeface="Malgun Gothic" pitchFamily="34" charset="-127"/>
                <a:cs typeface="Arial" panose="020B0604020202020204" pitchFamily="34" charset="0"/>
                <a:sym typeface="Arial"/>
              </a:rPr>
              <a:t>2. BREAFING DE LA ESTRATEGIA INTEGRAL DE SEGURIDAD Y LA PAZ</a:t>
            </a:r>
            <a:endParaRPr lang="es-EC" sz="2400" b="1" kern="0" dirty="0">
              <a:solidFill>
                <a:srgbClr val="000000"/>
              </a:solidFill>
              <a:latin typeface="Arial" panose="020B0604020202020204" pitchFamily="34" charset="0"/>
              <a:ea typeface="Malgun Gothic" pitchFamily="34" charset="-127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25 Elipse"/>
          <p:cNvSpPr/>
          <p:nvPr/>
        </p:nvSpPr>
        <p:spPr>
          <a:xfrm rot="10800000" flipV="1">
            <a:off x="3033092" y="2647901"/>
            <a:ext cx="252000" cy="252000"/>
          </a:xfrm>
          <a:prstGeom prst="ellipse">
            <a:avLst/>
          </a:prstGeom>
          <a:solidFill>
            <a:schemeClr val="accent1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25 Elipse"/>
          <p:cNvSpPr/>
          <p:nvPr/>
        </p:nvSpPr>
        <p:spPr>
          <a:xfrm rot="10800000" flipV="1">
            <a:off x="3159093" y="3700853"/>
            <a:ext cx="252000" cy="252000"/>
          </a:xfrm>
          <a:prstGeom prst="ellipse">
            <a:avLst/>
          </a:prstGeom>
          <a:solidFill>
            <a:schemeClr val="accent1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33 Rectángulo"/>
          <p:cNvSpPr/>
          <p:nvPr/>
        </p:nvSpPr>
        <p:spPr>
          <a:xfrm>
            <a:off x="3104780" y="4631432"/>
            <a:ext cx="76659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</a:pPr>
            <a:r>
              <a:rPr lang="es-ES_tradnl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4. LÍNEA DE TIEMPO PARA LA FIRMA DEL MOU</a:t>
            </a:r>
          </a:p>
        </p:txBody>
      </p:sp>
      <p:sp>
        <p:nvSpPr>
          <p:cNvPr id="16" name="25 Elipse"/>
          <p:cNvSpPr/>
          <p:nvPr/>
        </p:nvSpPr>
        <p:spPr>
          <a:xfrm rot="10800000" flipV="1">
            <a:off x="2849220" y="4726946"/>
            <a:ext cx="252000" cy="252000"/>
          </a:xfrm>
          <a:prstGeom prst="ellipse">
            <a:avLst/>
          </a:prstGeom>
          <a:solidFill>
            <a:schemeClr val="accent1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33 Rectángulo"/>
          <p:cNvSpPr/>
          <p:nvPr/>
        </p:nvSpPr>
        <p:spPr>
          <a:xfrm>
            <a:off x="2100644" y="5517333"/>
            <a:ext cx="7757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s-ES_tradnl" sz="2400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</a:t>
            </a: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 MEMORANDO DE ENTENDIMIENTO (MOU)</a:t>
            </a:r>
            <a:endParaRPr kumimoji="0" lang="es-ES_tradnl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0" name="25 Elipse"/>
          <p:cNvSpPr/>
          <p:nvPr/>
        </p:nvSpPr>
        <p:spPr>
          <a:xfrm rot="10800000" flipV="1">
            <a:off x="1804301" y="5641756"/>
            <a:ext cx="252000" cy="252000"/>
          </a:xfrm>
          <a:prstGeom prst="ellipse">
            <a:avLst/>
          </a:prstGeom>
          <a:solidFill>
            <a:schemeClr val="accent1"/>
          </a:solidFill>
          <a:effectLst>
            <a:glow rad="635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C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614" y="187985"/>
            <a:ext cx="690211" cy="690211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31" b="96838" l="4403" r="97904">
                        <a14:foregroundMark x1="61635" y1="38538" x2="61635" y2="38538"/>
                        <a14:foregroundMark x1="66247" y1="38538" x2="67296" y2="45059"/>
                        <a14:foregroundMark x1="35010" y1="40514" x2="49057" y2="58300"/>
                        <a14:foregroundMark x1="41300" y1="73518" x2="65409" y2="70751"/>
                        <a14:foregroundMark x1="55346" y1="35178" x2="84906" y2="50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123" y="2535376"/>
            <a:ext cx="1576004" cy="1671820"/>
          </a:xfrm>
          <a:prstGeom prst="rect">
            <a:avLst/>
          </a:prstGeom>
        </p:spPr>
      </p:pic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B616E6C9-F876-8ED5-0076-C13B03A85A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2" y="191239"/>
            <a:ext cx="572464" cy="686957"/>
          </a:xfrm>
          <a:prstGeom prst="rect">
            <a:avLst/>
          </a:prstGeom>
        </p:spPr>
      </p:pic>
      <p:pic>
        <p:nvPicPr>
          <p:cNvPr id="3" name="Google Shape;89;p1">
            <a:extLst>
              <a:ext uri="{FF2B5EF4-FFF2-40B4-BE49-F238E27FC236}">
                <a16:creationId xmlns:a16="http://schemas.microsoft.com/office/drawing/2014/main" id="{3456C926-F7AC-BD8F-DA50-7E90C0AF3C92}"/>
              </a:ext>
            </a:extLst>
          </p:cNvPr>
          <p:cNvPicPr preferRelativeResize="0"/>
          <p:nvPr/>
        </p:nvPicPr>
        <p:blipFill>
          <a:blip r:embed="rId6"/>
          <a:srcRect/>
          <a:stretch/>
        </p:blipFill>
        <p:spPr>
          <a:xfrm>
            <a:off x="8936" y="3172"/>
            <a:ext cx="12174126" cy="685165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DFA7948-001F-47DF-A45A-F5B2535738A1}"/>
              </a:ext>
            </a:extLst>
          </p:cNvPr>
          <p:cNvSpPr txBox="1"/>
          <p:nvPr/>
        </p:nvSpPr>
        <p:spPr>
          <a:xfrm>
            <a:off x="7068896" y="1393556"/>
            <a:ext cx="501322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6000" b="1" kern="0" dirty="0">
                <a:solidFill>
                  <a:schemeClr val="bg1"/>
                </a:solidFill>
                <a:latin typeface="BatangChe" pitchFamily="49" charset="-127"/>
                <a:ea typeface="BatangChe" pitchFamily="49" charset="-127"/>
                <a:cs typeface="Arial" panose="020B0604020202020204" pitchFamily="34" charset="0"/>
                <a:sym typeface="Arial"/>
              </a:rPr>
              <a:t>PLAN SECTORIAL DE DEFENSA 2021-2025</a:t>
            </a:r>
          </a:p>
        </p:txBody>
      </p:sp>
    </p:spTree>
    <p:extLst>
      <p:ext uri="{BB962C8B-B14F-4D97-AF65-F5344CB8AC3E}">
        <p14:creationId xmlns:p14="http://schemas.microsoft.com/office/powerpoint/2010/main" val="2711762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>
          <a:blip r:embed="rId3"/>
          <a:srcRect/>
          <a:stretch/>
        </p:blipFill>
        <p:spPr>
          <a:xfrm>
            <a:off x="834" y="4601"/>
            <a:ext cx="12190332" cy="68607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/>
        </p:nvSpPr>
        <p:spPr>
          <a:xfrm>
            <a:off x="3916196" y="2650159"/>
            <a:ext cx="468305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C" sz="96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Gracias</a:t>
            </a:r>
            <a:endParaRPr sz="9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122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8 Rectángulo"/>
          <p:cNvSpPr/>
          <p:nvPr/>
        </p:nvSpPr>
        <p:spPr>
          <a:xfrm>
            <a:off x="2159800" y="323909"/>
            <a:ext cx="7976855" cy="797774"/>
          </a:xfrm>
          <a:custGeom>
            <a:avLst/>
            <a:gdLst>
              <a:gd name="connsiteX0" fmla="*/ 0 w 4921383"/>
              <a:gd name="connsiteY0" fmla="*/ 0 h 360040"/>
              <a:gd name="connsiteX1" fmla="*/ 4921383 w 4921383"/>
              <a:gd name="connsiteY1" fmla="*/ 0 h 360040"/>
              <a:gd name="connsiteX2" fmla="*/ 4921383 w 4921383"/>
              <a:gd name="connsiteY2" fmla="*/ 360040 h 360040"/>
              <a:gd name="connsiteX3" fmla="*/ 0 w 4921383"/>
              <a:gd name="connsiteY3" fmla="*/ 360040 h 360040"/>
              <a:gd name="connsiteX4" fmla="*/ 0 w 4921383"/>
              <a:gd name="connsiteY4" fmla="*/ 0 h 360040"/>
              <a:gd name="connsiteX0" fmla="*/ 142875 w 4921383"/>
              <a:gd name="connsiteY0" fmla="*/ 4763 h 360040"/>
              <a:gd name="connsiteX1" fmla="*/ 4921383 w 4921383"/>
              <a:gd name="connsiteY1" fmla="*/ 0 h 360040"/>
              <a:gd name="connsiteX2" fmla="*/ 4921383 w 4921383"/>
              <a:gd name="connsiteY2" fmla="*/ 360040 h 360040"/>
              <a:gd name="connsiteX3" fmla="*/ 0 w 4921383"/>
              <a:gd name="connsiteY3" fmla="*/ 360040 h 360040"/>
              <a:gd name="connsiteX4" fmla="*/ 142875 w 4921383"/>
              <a:gd name="connsiteY4" fmla="*/ 4763 h 36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1383" h="360040">
                <a:moveTo>
                  <a:pt x="142875" y="4763"/>
                </a:moveTo>
                <a:lnTo>
                  <a:pt x="4921383" y="0"/>
                </a:lnTo>
                <a:lnTo>
                  <a:pt x="4921383" y="360040"/>
                </a:lnTo>
                <a:lnTo>
                  <a:pt x="0" y="360040"/>
                </a:lnTo>
                <a:lnTo>
                  <a:pt x="142875" y="4763"/>
                </a:lnTo>
                <a:close/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  <a:sym typeface="Arial"/>
              </a:rPr>
              <a:t>SUMARIO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  <a:sym typeface="Arial"/>
            </a:endParaRPr>
          </a:p>
        </p:txBody>
      </p:sp>
      <p:sp>
        <p:nvSpPr>
          <p:cNvPr id="10" name="15 Rectángulo"/>
          <p:cNvSpPr/>
          <p:nvPr/>
        </p:nvSpPr>
        <p:spPr>
          <a:xfrm>
            <a:off x="2073216" y="1464200"/>
            <a:ext cx="80455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s-ES_tradnl" sz="3200" b="1" u="sng" kern="0" dirty="0">
                <a:solidFill>
                  <a:srgbClr val="000000"/>
                </a:solidFill>
                <a:latin typeface="Aparajita" pitchFamily="34" charset="0"/>
                <a:ea typeface="Malgun Gothic" pitchFamily="34" charset="-127"/>
                <a:cs typeface="Aparajita" pitchFamily="34" charset="0"/>
                <a:sym typeface="Arial"/>
              </a:rPr>
              <a:t>PLAN SECTORIAL DE DEFENSA 2021-2025 </a:t>
            </a:r>
            <a:endParaRPr lang="es-EC" sz="3200" b="1" u="sng" kern="0" dirty="0">
              <a:solidFill>
                <a:srgbClr val="000000"/>
              </a:solidFill>
              <a:latin typeface="Aparajita" pitchFamily="34" charset="0"/>
              <a:ea typeface="Malgun Gothic" pitchFamily="34" charset="-127"/>
              <a:cs typeface="Aparajita" pitchFamily="34" charset="0"/>
              <a:sym typeface="Arial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31" b="96838" l="4403" r="97904">
                        <a14:foregroundMark x1="61635" y1="38538" x2="61635" y2="38538"/>
                        <a14:foregroundMark x1="66247" y1="38538" x2="67296" y2="45059"/>
                        <a14:foregroundMark x1="35010" y1="40514" x2="49057" y2="58300"/>
                        <a14:foregroundMark x1="41300" y1="73518" x2="65409" y2="70751"/>
                        <a14:foregroundMark x1="55346" y1="35178" x2="84906" y2="50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3656" y="3164372"/>
            <a:ext cx="1576004" cy="1671820"/>
          </a:xfrm>
          <a:prstGeom prst="rect">
            <a:avLst/>
          </a:prstGeom>
        </p:spPr>
      </p:pic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B616E6C9-F876-8ED5-0076-C13B03A85A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2" y="191239"/>
            <a:ext cx="572464" cy="6869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574" y="43172"/>
            <a:ext cx="786606" cy="8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236EF6C4-1986-EC3A-D635-8B1C915C7D5F}"/>
              </a:ext>
            </a:extLst>
          </p:cNvPr>
          <p:cNvGrpSpPr/>
          <p:nvPr/>
        </p:nvGrpSpPr>
        <p:grpSpPr>
          <a:xfrm>
            <a:off x="3664471" y="2763367"/>
            <a:ext cx="8132125" cy="2767566"/>
            <a:chOff x="3765055" y="2795507"/>
            <a:chExt cx="8132125" cy="2767566"/>
          </a:xfrm>
        </p:grpSpPr>
        <p:sp>
          <p:nvSpPr>
            <p:cNvPr id="6" name="25 Elipse"/>
            <p:cNvSpPr/>
            <p:nvPr/>
          </p:nvSpPr>
          <p:spPr>
            <a:xfrm rot="10800000" flipV="1">
              <a:off x="3765057" y="2955898"/>
              <a:ext cx="149668" cy="1360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8" name="32 Rectángulo"/>
            <p:cNvSpPr/>
            <p:nvPr/>
          </p:nvSpPr>
          <p:spPr>
            <a:xfrm>
              <a:off x="4010965" y="2795507"/>
              <a:ext cx="78196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s-ES_trad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arajita" pitchFamily="34" charset="0"/>
                  <a:ea typeface="Malgun Gothic" pitchFamily="34" charset="-127"/>
                  <a:cs typeface="Aparajita" pitchFamily="34" charset="0"/>
                  <a:sym typeface="Arial"/>
                </a:rPr>
                <a:t>1. </a:t>
              </a:r>
              <a:r>
                <a:rPr lang="es-ES_tradnl" sz="2800" b="1" kern="0" dirty="0">
                  <a:solidFill>
                    <a:srgbClr val="000000"/>
                  </a:solidFill>
                  <a:latin typeface="Aparajita" pitchFamily="34" charset="0"/>
                  <a:ea typeface="Malgun Gothic" pitchFamily="34" charset="-127"/>
                  <a:cs typeface="Aparajita" pitchFamily="34" charset="0"/>
                  <a:sym typeface="Arial"/>
                </a:rPr>
                <a:t>INTRODUCCIÓN.</a:t>
              </a:r>
              <a:endPara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arajita" pitchFamily="34" charset="0"/>
                <a:ea typeface="Malgun Gothic" pitchFamily="34" charset="-127"/>
                <a:cs typeface="Aparajita" pitchFamily="34" charset="0"/>
                <a:sym typeface="Arial"/>
              </a:endParaRPr>
            </a:p>
          </p:txBody>
        </p:sp>
        <p:sp>
          <p:nvSpPr>
            <p:cNvPr id="9" name="33 Rectángulo"/>
            <p:cNvSpPr/>
            <p:nvPr/>
          </p:nvSpPr>
          <p:spPr>
            <a:xfrm>
              <a:off x="4010964" y="4135046"/>
              <a:ext cx="74008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defRPr/>
              </a:pPr>
              <a:r>
                <a:rPr kumimoji="0" lang="es-ES_trad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arajita" pitchFamily="34" charset="0"/>
                  <a:cs typeface="Aparajita" pitchFamily="34" charset="0"/>
                  <a:sym typeface="Arial"/>
                </a:rPr>
                <a:t>4. </a:t>
              </a:r>
              <a:r>
                <a:rPr lang="es-ES_tradnl" sz="2800" b="1" kern="0" dirty="0">
                  <a:solidFill>
                    <a:srgbClr val="000000"/>
                  </a:solidFill>
                  <a:latin typeface="Aparajita" pitchFamily="34" charset="0"/>
                  <a:cs typeface="Aparajita" pitchFamily="34" charset="0"/>
                  <a:sym typeface="Arial"/>
                </a:rPr>
                <a:t>INDICADORES.</a:t>
              </a:r>
              <a:endPara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arajita" pitchFamily="34" charset="0"/>
                <a:cs typeface="Aparajita" pitchFamily="34" charset="0"/>
                <a:sym typeface="Arial"/>
              </a:endParaRPr>
            </a:p>
          </p:txBody>
        </p:sp>
        <p:sp>
          <p:nvSpPr>
            <p:cNvPr id="15" name="33 Rectángulo"/>
            <p:cNvSpPr/>
            <p:nvPr/>
          </p:nvSpPr>
          <p:spPr>
            <a:xfrm>
              <a:off x="4010965" y="4584403"/>
              <a:ext cx="76659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s-ES_tradnl" sz="2800" b="1" kern="0" dirty="0">
                  <a:solidFill>
                    <a:srgbClr val="000000"/>
                  </a:solidFill>
                  <a:latin typeface="Aparajita" pitchFamily="34" charset="0"/>
                  <a:cs typeface="Aparajita" pitchFamily="34" charset="0"/>
                  <a:sym typeface="Arial"/>
                </a:rPr>
                <a:t>5. METAS SECTORIALES.</a:t>
              </a:r>
            </a:p>
          </p:txBody>
        </p:sp>
        <p:sp>
          <p:nvSpPr>
            <p:cNvPr id="21" name="33 Rectángulo"/>
            <p:cNvSpPr/>
            <p:nvPr/>
          </p:nvSpPr>
          <p:spPr>
            <a:xfrm>
              <a:off x="4010965" y="5039853"/>
              <a:ext cx="788621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s-ES_tradnl" sz="2800" b="1" kern="0" dirty="0">
                  <a:solidFill>
                    <a:srgbClr val="000000"/>
                  </a:solidFill>
                  <a:latin typeface="Aparajita" pitchFamily="34" charset="0"/>
                  <a:cs typeface="Aparajita" pitchFamily="34" charset="0"/>
                  <a:sym typeface="Arial"/>
                </a:rPr>
                <a:t>6. RESPONSABLE POR OBJETIVO Y META SECTORIAL.</a:t>
              </a:r>
            </a:p>
          </p:txBody>
        </p:sp>
        <p:sp>
          <p:nvSpPr>
            <p:cNvPr id="23" name="33 Rectángulo"/>
            <p:cNvSpPr/>
            <p:nvPr/>
          </p:nvSpPr>
          <p:spPr>
            <a:xfrm>
              <a:off x="4010965" y="3696377"/>
              <a:ext cx="76659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</a:pPr>
              <a:r>
                <a:rPr lang="es-ES_tradnl" sz="2800" b="1" kern="0" dirty="0">
                  <a:solidFill>
                    <a:srgbClr val="000000"/>
                  </a:solidFill>
                  <a:latin typeface="Aparajita" pitchFamily="34" charset="0"/>
                  <a:cs typeface="Aparajita" pitchFamily="34" charset="0"/>
                  <a:sym typeface="Arial"/>
                </a:rPr>
                <a:t>3. OBJETIVOS SECTORIALES.</a:t>
              </a:r>
            </a:p>
          </p:txBody>
        </p:sp>
        <p:sp>
          <p:nvSpPr>
            <p:cNvPr id="24" name="25 Elipse"/>
            <p:cNvSpPr/>
            <p:nvPr/>
          </p:nvSpPr>
          <p:spPr>
            <a:xfrm rot="10800000" flipV="1">
              <a:off x="3767791" y="4291868"/>
              <a:ext cx="149668" cy="1360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5" name="25 Elipse"/>
            <p:cNvSpPr/>
            <p:nvPr/>
          </p:nvSpPr>
          <p:spPr>
            <a:xfrm rot="10800000" flipV="1">
              <a:off x="3765058" y="4732254"/>
              <a:ext cx="149668" cy="1360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26" name="25 Elipse"/>
            <p:cNvSpPr/>
            <p:nvPr/>
          </p:nvSpPr>
          <p:spPr>
            <a:xfrm rot="10800000" flipV="1">
              <a:off x="3770522" y="5165385"/>
              <a:ext cx="149668" cy="1360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" name="25 Elipse">
              <a:extLst>
                <a:ext uri="{FF2B5EF4-FFF2-40B4-BE49-F238E27FC236}">
                  <a16:creationId xmlns:a16="http://schemas.microsoft.com/office/drawing/2014/main" id="{E250455C-D8E3-AF56-3051-2AF6FCA9AC06}"/>
                </a:ext>
              </a:extLst>
            </p:cNvPr>
            <p:cNvSpPr/>
            <p:nvPr/>
          </p:nvSpPr>
          <p:spPr>
            <a:xfrm rot="10800000" flipV="1">
              <a:off x="3765056" y="3406333"/>
              <a:ext cx="149668" cy="1360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" name="32 Rectángulo">
              <a:extLst>
                <a:ext uri="{FF2B5EF4-FFF2-40B4-BE49-F238E27FC236}">
                  <a16:creationId xmlns:a16="http://schemas.microsoft.com/office/drawing/2014/main" id="{6CF00F84-3A34-758A-AA0D-5401649DA11D}"/>
                </a:ext>
              </a:extLst>
            </p:cNvPr>
            <p:cNvSpPr/>
            <p:nvPr/>
          </p:nvSpPr>
          <p:spPr>
            <a:xfrm>
              <a:off x="4010964" y="3245942"/>
              <a:ext cx="78196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lang="es-ES_tradnl" sz="2800" b="1" kern="0" dirty="0">
                  <a:solidFill>
                    <a:srgbClr val="000000"/>
                  </a:solidFill>
                  <a:latin typeface="Aparajita" pitchFamily="34" charset="0"/>
                  <a:ea typeface="Malgun Gothic" pitchFamily="34" charset="-127"/>
                  <a:cs typeface="Aparajita" pitchFamily="34" charset="0"/>
                  <a:sym typeface="Arial"/>
                </a:rPr>
                <a:t>2</a:t>
              </a:r>
              <a:r>
                <a:rPr kumimoji="0" lang="es-ES_tradnl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parajita" pitchFamily="34" charset="0"/>
                  <a:ea typeface="Malgun Gothic" pitchFamily="34" charset="-127"/>
                  <a:cs typeface="Aparajita" pitchFamily="34" charset="0"/>
                  <a:sym typeface="Arial"/>
                </a:rPr>
                <a:t>. </a:t>
              </a:r>
              <a:r>
                <a:rPr lang="es-ES_tradnl" sz="2800" b="1" kern="0" dirty="0">
                  <a:solidFill>
                    <a:srgbClr val="000000"/>
                  </a:solidFill>
                  <a:latin typeface="Aparajita" pitchFamily="34" charset="0"/>
                  <a:ea typeface="Malgun Gothic" pitchFamily="34" charset="-127"/>
                  <a:cs typeface="Aparajita" pitchFamily="34" charset="0"/>
                  <a:sym typeface="Arial"/>
                </a:rPr>
                <a:t>ANTECEDENTES.</a:t>
              </a:r>
              <a:endParaRPr kumimoji="0" lang="es-ES_tradnl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parajita" pitchFamily="34" charset="0"/>
                <a:ea typeface="Malgun Gothic" pitchFamily="34" charset="-127"/>
                <a:cs typeface="Aparajita" pitchFamily="34" charset="0"/>
                <a:sym typeface="Arial"/>
              </a:endParaRPr>
            </a:p>
          </p:txBody>
        </p:sp>
        <p:sp>
          <p:nvSpPr>
            <p:cNvPr id="5" name="25 Elipse">
              <a:extLst>
                <a:ext uri="{FF2B5EF4-FFF2-40B4-BE49-F238E27FC236}">
                  <a16:creationId xmlns:a16="http://schemas.microsoft.com/office/drawing/2014/main" id="{6A0CFA35-1766-66BF-6054-168BD2CDD8C9}"/>
                </a:ext>
              </a:extLst>
            </p:cNvPr>
            <p:cNvSpPr/>
            <p:nvPr/>
          </p:nvSpPr>
          <p:spPr>
            <a:xfrm rot="10800000" flipV="1">
              <a:off x="3765055" y="3849297"/>
              <a:ext cx="149668" cy="136077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glow rad="63500">
                <a:schemeClr val="accent6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C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6663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BB891408-871A-B185-08AF-347F92D49DA4}"/>
              </a:ext>
            </a:extLst>
          </p:cNvPr>
          <p:cNvSpPr txBox="1">
            <a:spLocks/>
          </p:cNvSpPr>
          <p:nvPr/>
        </p:nvSpPr>
        <p:spPr>
          <a:xfrm>
            <a:off x="977383" y="111815"/>
            <a:ext cx="9856892" cy="4368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1. INTRODUCCIÓN.</a:t>
            </a:r>
            <a:endParaRPr lang="es-EC" sz="32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Imagen 23" descr="Diagrama&#10;&#10;Descripción generada automáticamente">
            <a:extLst>
              <a:ext uri="{FF2B5EF4-FFF2-40B4-BE49-F238E27FC236}">
                <a16:creationId xmlns:a16="http://schemas.microsoft.com/office/drawing/2014/main" id="{A28F0059-2AFD-6AD0-201B-8C6BA58A6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120797"/>
            <a:ext cx="572464" cy="686957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5" y="43172"/>
            <a:ext cx="786606" cy="8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CBDDB12-560C-F0EC-D515-A727149B6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171914"/>
              </p:ext>
            </p:extLst>
          </p:nvPr>
        </p:nvGraphicFramePr>
        <p:xfrm>
          <a:off x="1167554" y="614646"/>
          <a:ext cx="9856892" cy="6206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5769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BB891408-871A-B185-08AF-347F92D49DA4}"/>
              </a:ext>
            </a:extLst>
          </p:cNvPr>
          <p:cNvSpPr txBox="1">
            <a:spLocks/>
          </p:cNvSpPr>
          <p:nvPr/>
        </p:nvSpPr>
        <p:spPr>
          <a:xfrm>
            <a:off x="913375" y="275966"/>
            <a:ext cx="9856892" cy="7486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800" b="1" dirty="0">
                <a:solidFill>
                  <a:srgbClr val="002060"/>
                </a:solidFill>
                <a:latin typeface="arial" panose="020B0604020202020204" pitchFamily="34" charset="0"/>
              </a:rPr>
              <a:t>2. ANTECEDENTES.</a:t>
            </a:r>
            <a:endParaRPr lang="es-EC" sz="28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4" name="Imagen 23" descr="Diagrama&#10;&#10;Descripción generada automáticamente">
            <a:extLst>
              <a:ext uri="{FF2B5EF4-FFF2-40B4-BE49-F238E27FC236}">
                <a16:creationId xmlns:a16="http://schemas.microsoft.com/office/drawing/2014/main" id="{A28F0059-2AFD-6AD0-201B-8C6BA58A69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120797"/>
            <a:ext cx="572464" cy="686957"/>
          </a:xfrm>
          <a:prstGeom prst="rect">
            <a:avLst/>
          </a:prstGeom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5" y="43172"/>
            <a:ext cx="786606" cy="8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9308" y="1124712"/>
            <a:ext cx="11073383" cy="5449824"/>
          </a:xfrm>
        </p:spPr>
        <p:txBody>
          <a:bodyPr>
            <a:noAutofit/>
          </a:bodyPr>
          <a:lstStyle/>
          <a:p>
            <a:pPr algn="just"/>
            <a:r>
              <a:rPr lang="es-EC" dirty="0">
                <a:latin typeface="Aparajita" pitchFamily="34" charset="0"/>
                <a:cs typeface="Aparajita" pitchFamily="34" charset="0"/>
              </a:rPr>
              <a:t>El artículo 40.2 del COPFP  (Código Orgánico de Planificación y Finanzas Públicas), establece que los Planes Sectoriales del Ejecutivo serán emitidos por los ministerios RECTORES correspondientes y se deberán articular con el PND. Con este antecedente, la SNP dispone la elaboración del Plan Sectorial de Defensa, y mediante Registro Oficial suplemento Nro. 28 del 24 de marzo de 2022 emite la guía para su formulación.</a:t>
            </a:r>
          </a:p>
          <a:p>
            <a:pPr algn="just"/>
            <a:r>
              <a:rPr lang="es-EC" dirty="0">
                <a:latin typeface="Aparajita" pitchFamily="34" charset="0"/>
                <a:cs typeface="Aparajita" pitchFamily="34" charset="0"/>
              </a:rPr>
              <a:t>La Subsecretaría de Planificación y Economía de la Defensa, elabora el Plan Sectorial de Defensa 2021-2025, mediante talleres con los delegados de la entidades orgánicas, adscritas, empresas públicas de Defensa, el 18 y 19 de abril de 2022.</a:t>
            </a:r>
          </a:p>
          <a:p>
            <a:pPr algn="just"/>
            <a:r>
              <a:rPr lang="es-EC" dirty="0">
                <a:latin typeface="Aparajita" pitchFamily="34" charset="0"/>
                <a:cs typeface="Aparajita" pitchFamily="34" charset="0"/>
              </a:rPr>
              <a:t>El Plan Sectorial del sector Defensa se valida metodológicamente, al cumplir con los contenidos de la Guía Metodológica expedida por la SNP mediante Acuerdo Nro. SNP-SNP-2022-0015-A de 04 de marzo del 2022. </a:t>
            </a:r>
            <a:r>
              <a:rPr lang="es-EC" dirty="0"/>
              <a:t>	</a:t>
            </a:r>
          </a:p>
          <a:p>
            <a:pPr algn="just"/>
            <a:r>
              <a:rPr lang="es-EC" dirty="0">
                <a:latin typeface="Aparajita" pitchFamily="34" charset="0"/>
                <a:cs typeface="Aparajita" pitchFamily="34" charset="0"/>
              </a:rPr>
              <a:t>Mediante Resolución Ministerial No. 074 entra en vigencia, y es publicado en la Orden General Ministerial No. 099 de 20 junio del 2023. 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45262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15930F8-AFCC-7D48-053F-A75727271FCE}"/>
              </a:ext>
            </a:extLst>
          </p:cNvPr>
          <p:cNvSpPr txBox="1">
            <a:spLocks/>
          </p:cNvSpPr>
          <p:nvPr/>
        </p:nvSpPr>
        <p:spPr>
          <a:xfrm>
            <a:off x="1229588" y="231971"/>
            <a:ext cx="9633700" cy="885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EC" sz="2800" dirty="0"/>
              <a:t>3. OBJETIVOS SECTORIALES.</a:t>
            </a:r>
            <a:endParaRPr lang="en-US" sz="28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0156D7C-D9BA-21D6-24AE-B10767E46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</p:spPr>
        <p:txBody>
          <a:bodyPr/>
          <a:lstStyle/>
          <a:p>
            <a:fld id="{F68327C5-B821-4FE9-A59A-A60D9EB59A9A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Imagen 1" descr="Diagrama&#10;&#10;Descripción generada automáticamente">
            <a:extLst>
              <a:ext uri="{FF2B5EF4-FFF2-40B4-BE49-F238E27FC236}">
                <a16:creationId xmlns:a16="http://schemas.microsoft.com/office/drawing/2014/main" id="{37A1B57A-4CF3-FE4C-65B3-94935134FF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57" y="230251"/>
            <a:ext cx="572464" cy="686957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5" y="43172"/>
            <a:ext cx="786606" cy="8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8DF7B7B2-F57C-0762-833B-555334D8FD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573" y="1216398"/>
            <a:ext cx="11096421" cy="5310767"/>
          </a:xfrm>
        </p:spPr>
        <p:txBody>
          <a:bodyPr>
            <a:noAutofit/>
          </a:bodyPr>
          <a:lstStyle/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OS1 Mantener la protección de la infraestructura crítica, recursos y áreas estratégicas del Estado.</a:t>
            </a: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OS2 Mantener el apoyo a las entidades del Estado para proteger a la población y sus recursos.</a:t>
            </a: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OS3 Incrementar la seguridad de las actividades en los espacios acuáticos nacionales.</a:t>
            </a: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OS4 Fortalecer la articulación de las entidades adscritas, dependientes  y empresas del sector Defensa, para el apoyo al desarrollo, seguridad y defensa nacional, así como para las instituciones del Estado y la vinculación con la sociedad.</a:t>
            </a: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OS5 Incrementar el nivel de satisfacción de la ciudadanía con un eficaz sistema de investigación, desarrollo y producción, que permitan la entrega de servicios especializados de calidad de forma innovadora, acorde al ámbito de sus competencias.</a:t>
            </a: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OS6 Incrementar el control efectivo del territorio nacional.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45102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3 CuadroTexto"/>
          <p:cNvSpPr txBox="1">
            <a:spLocks noChangeArrowheads="1"/>
          </p:cNvSpPr>
          <p:nvPr/>
        </p:nvSpPr>
        <p:spPr bwMode="auto">
          <a:xfrm>
            <a:off x="2635567" y="323689"/>
            <a:ext cx="6644304" cy="5517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EC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altLang="es-EC" sz="3200" dirty="0"/>
              <a:t>4. </a:t>
            </a:r>
            <a:r>
              <a:rPr lang="es-CO" altLang="es-EC" sz="2900" dirty="0"/>
              <a:t>INDICADORES.</a:t>
            </a:r>
          </a:p>
        </p:txBody>
      </p:sp>
      <p:pic>
        <p:nvPicPr>
          <p:cNvPr id="49" name="Picture 6" descr="Comando Conjunto de las Fuerzas Armadas del Ecuador">
            <a:extLst>
              <a:ext uri="{FF2B5EF4-FFF2-40B4-BE49-F238E27FC236}">
                <a16:creationId xmlns:a16="http://schemas.microsoft.com/office/drawing/2014/main" id="{7CFF66AF-6A29-BCA6-A27F-615FD9AF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78359"/>
            <a:ext cx="548615" cy="53651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3899087D-4B83-694F-2C09-A59FD7846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" y="78359"/>
            <a:ext cx="572464" cy="686957"/>
          </a:xfrm>
          <a:prstGeom prst="rect">
            <a:avLst/>
          </a:prstGeom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5" y="43172"/>
            <a:ext cx="786606" cy="8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C19FDFBB-4786-637F-91B2-34D646E216E1}"/>
              </a:ext>
            </a:extLst>
          </p:cNvPr>
          <p:cNvSpPr txBox="1">
            <a:spLocks/>
          </p:cNvSpPr>
          <p:nvPr/>
        </p:nvSpPr>
        <p:spPr>
          <a:xfrm>
            <a:off x="905256" y="1189092"/>
            <a:ext cx="10954511" cy="52299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IOS1 Porcentaje de infraestructura crítica y áreas estratégicas protegidas.</a:t>
            </a:r>
          </a:p>
          <a:p>
            <a:pPr algn="just"/>
            <a:endParaRPr lang="es-ES" sz="1600" dirty="0"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IOS2 Porcentaje de coordinación y acción unificada para protección de la población.</a:t>
            </a:r>
          </a:p>
          <a:p>
            <a:pPr algn="just"/>
            <a:endParaRPr lang="es-ES" sz="1600" dirty="0"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IOS3 Porcentaje de seguridad de las actividades en los espacios acuáticos.</a:t>
            </a:r>
          </a:p>
          <a:p>
            <a:pPr algn="just"/>
            <a:endParaRPr lang="es-ES" sz="1600" dirty="0"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IOS4 Número de acciones conjuntas  en  innovación/transferencia de conocimientos, en el ámbito de servicios especializados para el apoyo a las instituciones del Estado.</a:t>
            </a:r>
          </a:p>
          <a:p>
            <a:pPr algn="just"/>
            <a:endParaRPr lang="es-ES" sz="1400" dirty="0"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IOS5 Porcentaje de satisfacción del usuario externo.</a:t>
            </a:r>
          </a:p>
          <a:p>
            <a:pPr algn="just"/>
            <a:endParaRPr lang="es-ES" sz="1600" dirty="0">
              <a:latin typeface="Aparajita" pitchFamily="34" charset="0"/>
              <a:cs typeface="Aparajita" pitchFamily="34" charset="0"/>
            </a:endParaRP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IOS6 Porcentaje del territorio nacional controlado.</a:t>
            </a:r>
          </a:p>
        </p:txBody>
      </p:sp>
    </p:spTree>
    <p:extLst>
      <p:ext uri="{BB962C8B-B14F-4D97-AF65-F5344CB8AC3E}">
        <p14:creationId xmlns:p14="http://schemas.microsoft.com/office/powerpoint/2010/main" val="2242739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3 CuadroTexto"/>
          <p:cNvSpPr txBox="1">
            <a:spLocks noChangeArrowheads="1"/>
          </p:cNvSpPr>
          <p:nvPr/>
        </p:nvSpPr>
        <p:spPr bwMode="auto">
          <a:xfrm>
            <a:off x="2773848" y="343834"/>
            <a:ext cx="6644304" cy="5517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s-EC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altLang="es-EC" sz="3200" dirty="0"/>
              <a:t>5. </a:t>
            </a:r>
            <a:r>
              <a:rPr lang="es-CO" altLang="es-EC" sz="2900" dirty="0"/>
              <a:t>METAS SECTORIALES.</a:t>
            </a:r>
          </a:p>
        </p:txBody>
      </p:sp>
      <p:pic>
        <p:nvPicPr>
          <p:cNvPr id="49" name="Picture 6" descr="Comando Conjunto de las Fuerzas Armadas del Ecuador">
            <a:extLst>
              <a:ext uri="{FF2B5EF4-FFF2-40B4-BE49-F238E27FC236}">
                <a16:creationId xmlns:a16="http://schemas.microsoft.com/office/drawing/2014/main" id="{7CFF66AF-6A29-BCA6-A27F-615FD9AF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78359"/>
            <a:ext cx="548615" cy="53651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3899087D-4B83-694F-2C09-A59FD7846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" y="78359"/>
            <a:ext cx="572464" cy="686957"/>
          </a:xfrm>
          <a:prstGeom prst="rect">
            <a:avLst/>
          </a:prstGeom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5" y="43172"/>
            <a:ext cx="786606" cy="8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2 Marcador de contenido">
            <a:extLst>
              <a:ext uri="{FF2B5EF4-FFF2-40B4-BE49-F238E27FC236}">
                <a16:creationId xmlns:a16="http://schemas.microsoft.com/office/drawing/2014/main" id="{36D68686-74C5-B128-F775-9C964AD6EBCA}"/>
              </a:ext>
            </a:extLst>
          </p:cNvPr>
          <p:cNvSpPr txBox="1">
            <a:spLocks/>
          </p:cNvSpPr>
          <p:nvPr/>
        </p:nvSpPr>
        <p:spPr>
          <a:xfrm>
            <a:off x="711198" y="1014433"/>
            <a:ext cx="10846818" cy="56186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MOS1 Hasta el 2025 incrementar la protección de la infraestructura crítica, recursos y áreas estratégicas del Estado en un 100%.</a:t>
            </a: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MOS2 Hasta el 2025 mantener el 100% el apoyo a las entidades del Estado para proteger a la población y sus recursos.</a:t>
            </a: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MOS3 Hasta el 2025 incrementar la seguridad de las actividades en los espacios acuáticos nacionales del 60 al 75%.</a:t>
            </a: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MOS4 Hasta el 2025 se realizarán 7 acciones conjuntas en innovación/transferencia de conocimientos, en el ámbito de servicios especializados para el apoyo a las instituciones del Estado.</a:t>
            </a: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MOS5 Hasta el 2025 se alcanzará un 85%  de satisfacción al usuario externo en los servicios especializados que brindan las entidades adscritas, dependientes  y empresas del sector Defensa.</a:t>
            </a:r>
          </a:p>
          <a:p>
            <a:pPr algn="just"/>
            <a:r>
              <a:rPr lang="es-ES" dirty="0">
                <a:latin typeface="Aparajita" pitchFamily="34" charset="0"/>
                <a:cs typeface="Aparajita" pitchFamily="34" charset="0"/>
              </a:rPr>
              <a:t>MOS6 Hasta el 2025 incrementar el control efectivo del territorio nacional a un 39,59%.</a:t>
            </a:r>
          </a:p>
        </p:txBody>
      </p:sp>
    </p:spTree>
    <p:extLst>
      <p:ext uri="{BB962C8B-B14F-4D97-AF65-F5344CB8AC3E}">
        <p14:creationId xmlns:p14="http://schemas.microsoft.com/office/powerpoint/2010/main" val="2930967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3 CuadroTexto"/>
          <p:cNvSpPr txBox="1">
            <a:spLocks noChangeArrowheads="1"/>
          </p:cNvSpPr>
          <p:nvPr/>
        </p:nvSpPr>
        <p:spPr bwMode="auto">
          <a:xfrm>
            <a:off x="1096809" y="209007"/>
            <a:ext cx="9921240" cy="5517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C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altLang="es-EC" sz="2400" dirty="0"/>
              <a:t>6. RESPONSABLE POR OBJETIVO Y META SECTORIAL.</a:t>
            </a:r>
          </a:p>
        </p:txBody>
      </p:sp>
      <p:pic>
        <p:nvPicPr>
          <p:cNvPr id="49" name="Picture 6" descr="Comando Conjunto de las Fuerzas Armadas del Ecuador">
            <a:extLst>
              <a:ext uri="{FF2B5EF4-FFF2-40B4-BE49-F238E27FC236}">
                <a16:creationId xmlns:a16="http://schemas.microsoft.com/office/drawing/2014/main" id="{7CFF66AF-6A29-BCA6-A27F-615FD9AF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78359"/>
            <a:ext cx="548615" cy="53651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3899087D-4B83-694F-2C09-A59FD7846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" y="78359"/>
            <a:ext cx="572464" cy="686957"/>
          </a:xfrm>
          <a:prstGeom prst="rect">
            <a:avLst/>
          </a:prstGeom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5" y="43172"/>
            <a:ext cx="786606" cy="8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794780"/>
              </p:ext>
            </p:extLst>
          </p:nvPr>
        </p:nvGraphicFramePr>
        <p:xfrm>
          <a:off x="107969" y="870744"/>
          <a:ext cx="11898920" cy="5778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1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9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33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19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646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722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PND 2021-2025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PLAN SECTORIAL DE DEFENSA 2021-2025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71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Eje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Objetivo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Política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Metas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Objetivo Sectorial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Meta Sectorial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Entidad/Institución Responsable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Coordinaciones con: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138"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3.Seguridad Integral.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10 Garantizar la soberanía nacional, integridad territorial y seguridad del Estado.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10.2 Fortalecer al Estado para mantener la defensa de la soberanía, integridad territorial y apoyo al desarrollo</a:t>
                      </a:r>
                      <a:br>
                        <a:rPr lang="es-EC" sz="1200" u="none" strike="noStrike" dirty="0">
                          <a:effectLst/>
                        </a:rPr>
                      </a:br>
                      <a:r>
                        <a:rPr lang="es-EC" sz="1200" u="none" strike="noStrike" dirty="0">
                          <a:effectLst/>
                        </a:rPr>
                        <a:t>nacional.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10.2.1 Reducir la brecha del control de territorio nacional respecto al país líder de la región de 3,95% al 2,00%, en el  contexto de la defensa de la soberanía e integridad territorial, a fin de mejorar el posicionamiento del Ecuador en la región.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OS1 Mantener la protección de la infraestructura crítica, recursos y áreas estratégicas del Estado.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MOS1 Hasta el 2025 incrementar la protección de la infraestructura crítica, recursos y áreas estratégicas del Estado en un 100%.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CCFFAA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Ministerio del Gobierno, Ministerio de Energía y Minas, Petroecuador, Ministerio de Telecomunicaciones, </a:t>
                      </a:r>
                      <a:r>
                        <a:rPr lang="es-EC" sz="1200" u="none" strike="noStrike" dirty="0" err="1">
                          <a:effectLst/>
                        </a:rPr>
                        <a:t>GAD's</a:t>
                      </a:r>
                      <a:r>
                        <a:rPr lang="es-EC" sz="1200" u="none" strike="noStrike" dirty="0">
                          <a:effectLst/>
                        </a:rPr>
                        <a:t>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72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OS2 Mantener el apoyo a las entidades del Estado para proteger a la población y sus recursos.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MOS2 Hasta el 2025 mantener el 100%  el apoyo a las entidades del Estado para proteger a la población y sus recursos.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CCFFAA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SNGR, Ministerio del Gobierno, SENAE, </a:t>
                      </a:r>
                      <a:r>
                        <a:rPr lang="es-EC" sz="1200" u="none" strike="noStrike" dirty="0" err="1">
                          <a:effectLst/>
                        </a:rPr>
                        <a:t>GAD`s</a:t>
                      </a:r>
                      <a:r>
                        <a:rPr lang="es-EC" sz="1200" u="none" strike="noStrike" dirty="0">
                          <a:effectLst/>
                        </a:rPr>
                        <a:t>, MAGAP, MMRREE.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57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53" marR="8753" marT="8753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OS6 Incrementar el control efectivo del territorio nacional.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MOS6 Hasta el 2025 incrementar el control efectivo del territorio nacional a un 39,59%.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CCFFAA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 MMRREE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0979182"/>
                  </a:ext>
                </a:extLst>
              </a:tr>
              <a:tr h="14591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EC" sz="1200" u="none" strike="noStrike">
                          <a:effectLst/>
                        </a:rPr>
                        <a:t>10.2.2 Incrementar del 27% al 75,30% la seguridad de los espacios acuáticos nacionales, dando asistencia a la gente de mar y pasajeros ante amenazas y riesgos.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>
                          <a:effectLst/>
                        </a:rPr>
                        <a:t>OS3 Incrementar la seguridad de las actividades en los espacios acuáticos nacionales.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>
                          <a:effectLst/>
                        </a:rPr>
                        <a:t>MOS3 Hasta 2025 incrementar la seguridad de las actividades en los espacios acuáticos nacionales del 60 al 75%.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FUERZA NAVAL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Ministerio del Gobierno, MMRREE, MAGAP, Ministerio de Turismo.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806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3 CuadroTexto"/>
          <p:cNvSpPr txBox="1">
            <a:spLocks noChangeArrowheads="1"/>
          </p:cNvSpPr>
          <p:nvPr/>
        </p:nvSpPr>
        <p:spPr bwMode="auto">
          <a:xfrm>
            <a:off x="1750558" y="259143"/>
            <a:ext cx="8690884" cy="55172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es-EC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CO" altLang="es-EC" sz="2400" dirty="0"/>
              <a:t>6. RESPONSABLE POR OBJETIVO Y META SECTORIAL.</a:t>
            </a:r>
          </a:p>
        </p:txBody>
      </p:sp>
      <p:pic>
        <p:nvPicPr>
          <p:cNvPr id="49" name="Picture 6" descr="Comando Conjunto de las Fuerzas Armadas del Ecuador">
            <a:extLst>
              <a:ext uri="{FF2B5EF4-FFF2-40B4-BE49-F238E27FC236}">
                <a16:creationId xmlns:a16="http://schemas.microsoft.com/office/drawing/2014/main" id="{7CFF66AF-6A29-BCA6-A27F-615FD9AF6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9" y="78359"/>
            <a:ext cx="548615" cy="53651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2" name="Imagen 11" descr="Diagrama&#10;&#10;Descripción generada automáticamente">
            <a:extLst>
              <a:ext uri="{FF2B5EF4-FFF2-40B4-BE49-F238E27FC236}">
                <a16:creationId xmlns:a16="http://schemas.microsoft.com/office/drawing/2014/main" id="{3899087D-4B83-694F-2C09-A59FD7846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" y="78359"/>
            <a:ext cx="572464" cy="686957"/>
          </a:xfrm>
          <a:prstGeom prst="rect">
            <a:avLst/>
          </a:prstGeom>
        </p:spPr>
      </p:pic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55" y="43172"/>
            <a:ext cx="786606" cy="83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89844"/>
              </p:ext>
            </p:extLst>
          </p:nvPr>
        </p:nvGraphicFramePr>
        <p:xfrm>
          <a:off x="156359" y="1444428"/>
          <a:ext cx="11889103" cy="4597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0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013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292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432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PND 2021-2025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PLAN SECTORIAL DE DEFENSA 2021-2025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563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Eje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Objetivo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Política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Metas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Objetivo Sectorial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Meta Sectorial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Entidad/Institución Responsable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u="none" strike="noStrike" dirty="0">
                          <a:effectLst/>
                        </a:rPr>
                        <a:t>Coordinaciones con: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10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3.Seguridad Integral 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10 Garantizar la soberanía nacional, integridad territorial y seguridad del Estado.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10.2 Fortalecer al Estado para mantener la defensa de la soberanía, integridad territorial y apoyo al desarrollo</a:t>
                      </a:r>
                      <a:br>
                        <a:rPr lang="es-EC" sz="1200" u="none" strike="noStrike" dirty="0">
                          <a:effectLst/>
                        </a:rPr>
                      </a:br>
                      <a:r>
                        <a:rPr lang="es-EC" sz="1200" u="none" strike="noStrike" dirty="0">
                          <a:effectLst/>
                        </a:rPr>
                        <a:t>nacional.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10.2.3 Al 2025, beneficiar a 40.000 ciudadanos del Servicio Cívico Militar Voluntario.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OS4 Fortalecer la articulación de las entidades adscritas, dependientes  y empresas del sector Defensa, para el apoyo al desarrollo, seguridad y defensa nacional, así como para las instituciones del Estado y la vinculación con la sociedad.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MOS4 Hasta el 2025 se realizarán 7 acciones conjuntas en innovación/transferencia de conocimientos, en el ámbito de servicios especializados para el apoyo a las instituciones del Estado.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Instituto Geográfico Militar (servicios 1 y 2 ).</a:t>
                      </a:r>
                      <a:br>
                        <a:rPr lang="es-EC" sz="1200" u="none" strike="noStrike" dirty="0">
                          <a:effectLst/>
                        </a:rPr>
                      </a:br>
                      <a:r>
                        <a:rPr lang="es-EC" sz="1200" u="none" strike="noStrike" dirty="0">
                          <a:effectLst/>
                        </a:rPr>
                        <a:t>Instituto Oceanográfico y Antártico de la Armada (servicio 3).</a:t>
                      </a:r>
                      <a:br>
                        <a:rPr lang="es-EC" sz="1200" u="none" strike="noStrike" dirty="0">
                          <a:effectLst/>
                        </a:rPr>
                      </a:br>
                      <a:r>
                        <a:rPr lang="es-EC" sz="1200" u="none" strike="noStrike" dirty="0">
                          <a:effectLst/>
                        </a:rPr>
                        <a:t>Santa Bárbara EP (servicio 4).</a:t>
                      </a:r>
                      <a:br>
                        <a:rPr lang="es-EC" sz="1200" u="none" strike="noStrike" dirty="0">
                          <a:effectLst/>
                        </a:rPr>
                      </a:br>
                      <a:r>
                        <a:rPr lang="es-EC" sz="1200" u="none" strike="noStrike" dirty="0">
                          <a:effectLst/>
                        </a:rPr>
                        <a:t>Astilleros Navales Ecuatorianos - ASTINAVE EP  (servicio 5).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 </a:t>
                      </a:r>
                      <a:r>
                        <a:rPr lang="es-EC" sz="1200" u="none" strike="noStrike" dirty="0" err="1">
                          <a:effectLst/>
                        </a:rPr>
                        <a:t>GADs</a:t>
                      </a:r>
                      <a:r>
                        <a:rPr lang="es-EC" sz="1200" u="none" strike="noStrike" dirty="0">
                          <a:effectLst/>
                        </a:rPr>
                        <a:t>, otras  instituciones del Estado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10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OS5 Incrementar el nivel de satisfacción de la ciudadanía con un eficaz sistema de investigación, desarrollo y producción, que permitan la entrega de servicios especializados de calidad de forma innovadora, acorde al ámbito de sus competencias.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1200" u="none" strike="noStrike" dirty="0">
                          <a:effectLst/>
                        </a:rPr>
                        <a:t>MOS5 Hasta el 2025 se alcanzará un 85%  de satisfacción al usuario externo en los servicios especializados que brindan las entidades adscritas, dependientes  y empresas del sector Defensa.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Instituto Geográfico Militar (servicios 1 y 2 ).</a:t>
                      </a:r>
                      <a:br>
                        <a:rPr lang="es-EC" sz="1200" u="none" strike="noStrike" dirty="0">
                          <a:effectLst/>
                        </a:rPr>
                      </a:br>
                      <a:r>
                        <a:rPr lang="es-EC" sz="1200" u="none" strike="noStrike" dirty="0">
                          <a:effectLst/>
                        </a:rPr>
                        <a:t>Instituto Oceanográfico y Antártico de la Armada (servicio 3).</a:t>
                      </a:r>
                      <a:br>
                        <a:rPr lang="es-EC" sz="1200" u="none" strike="noStrike" dirty="0">
                          <a:effectLst/>
                        </a:rPr>
                      </a:br>
                      <a:r>
                        <a:rPr lang="es-EC" sz="1200" u="none" strike="noStrike" dirty="0">
                          <a:effectLst/>
                        </a:rPr>
                        <a:t>Santa Bárbara EP (servicio 4).</a:t>
                      </a:r>
                      <a:br>
                        <a:rPr lang="es-EC" sz="1200" u="none" strike="noStrike" dirty="0">
                          <a:effectLst/>
                        </a:rPr>
                      </a:br>
                      <a:r>
                        <a:rPr lang="es-EC" sz="1200" u="none" strike="noStrike" dirty="0">
                          <a:effectLst/>
                        </a:rPr>
                        <a:t>Astilleros Navales Ecuatorianos - ASTINAVE EP  (servicio 5).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 </a:t>
                      </a:r>
                      <a:r>
                        <a:rPr lang="es-EC" sz="1200" u="none" strike="noStrike" dirty="0" err="1">
                          <a:effectLst/>
                        </a:rPr>
                        <a:t>GADs</a:t>
                      </a:r>
                      <a:r>
                        <a:rPr lang="es-EC" sz="1200" u="none" strike="noStrike" dirty="0">
                          <a:effectLst/>
                        </a:rPr>
                        <a:t>, otras  instituciones del Estado.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684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3217</TotalTime>
  <Words>1358</Words>
  <Application>Microsoft Office PowerPoint</Application>
  <PresentationFormat>Panorámica</PresentationFormat>
  <Paragraphs>114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BatangChe</vt:lpstr>
      <vt:lpstr>Aparajita</vt:lpstr>
      <vt:lpstr>Arial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jlmieles</dc:creator>
  <cp:lastModifiedBy>Diego Noroña Gallo - SUP</cp:lastModifiedBy>
  <cp:revision>129</cp:revision>
  <cp:lastPrinted>2023-06-28T15:48:15Z</cp:lastPrinted>
  <dcterms:created xsi:type="dcterms:W3CDTF">2023-02-27T13:22:06Z</dcterms:created>
  <dcterms:modified xsi:type="dcterms:W3CDTF">2023-07-05T01:21:52Z</dcterms:modified>
</cp:coreProperties>
</file>